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44"/>
  </p:notesMasterIdLst>
  <p:sldIdLst>
    <p:sldId id="256" r:id="rId2"/>
    <p:sldId id="257" r:id="rId3"/>
    <p:sldId id="268" r:id="rId4"/>
    <p:sldId id="317" r:id="rId5"/>
    <p:sldId id="301" r:id="rId6"/>
    <p:sldId id="303" r:id="rId7"/>
    <p:sldId id="266" r:id="rId8"/>
    <p:sldId id="267" r:id="rId9"/>
    <p:sldId id="304" r:id="rId10"/>
    <p:sldId id="305" r:id="rId11"/>
    <p:sldId id="306" r:id="rId12"/>
    <p:sldId id="270" r:id="rId13"/>
    <p:sldId id="273" r:id="rId14"/>
    <p:sldId id="280" r:id="rId15"/>
    <p:sldId id="274" r:id="rId16"/>
    <p:sldId id="276" r:id="rId17"/>
    <p:sldId id="278" r:id="rId18"/>
    <p:sldId id="318" r:id="rId19"/>
    <p:sldId id="279" r:id="rId20"/>
    <p:sldId id="319" r:id="rId21"/>
    <p:sldId id="320" r:id="rId22"/>
    <p:sldId id="310" r:id="rId23"/>
    <p:sldId id="311" r:id="rId24"/>
    <p:sldId id="283" r:id="rId25"/>
    <p:sldId id="286" r:id="rId26"/>
    <p:sldId id="314" r:id="rId27"/>
    <p:sldId id="284" r:id="rId28"/>
    <p:sldId id="285" r:id="rId29"/>
    <p:sldId id="287" r:id="rId30"/>
    <p:sldId id="288" r:id="rId31"/>
    <p:sldId id="289" r:id="rId32"/>
    <p:sldId id="290" r:id="rId33"/>
    <p:sldId id="293" r:id="rId34"/>
    <p:sldId id="294" r:id="rId35"/>
    <p:sldId id="295" r:id="rId36"/>
    <p:sldId id="296" r:id="rId37"/>
    <p:sldId id="315" r:id="rId38"/>
    <p:sldId id="316" r:id="rId39"/>
    <p:sldId id="321" r:id="rId40"/>
    <p:sldId id="299" r:id="rId41"/>
    <p:sldId id="297" r:id="rId42"/>
    <p:sldId id="308" r:id="rId43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61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FFE36-EA4F-41FE-BB9C-D053B9C3F484}" type="datetimeFigureOut">
              <a:rPr lang="ru-RU" smtClean="0"/>
              <a:pPr/>
              <a:t>30.08.2020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3CCE7-27C4-4190-9244-09F75572B0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0997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3CCE7-27C4-4190-9244-09F75572B05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0392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3CCE7-27C4-4190-9244-09F75572B054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1695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8/30/2020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1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98.png"/><Relationship Id="rId26" Type="http://schemas.openxmlformats.org/officeDocument/2006/relationships/image" Target="../media/image104.png"/><Relationship Id="rId3" Type="http://schemas.openxmlformats.org/officeDocument/2006/relationships/image" Target="../media/image81.png"/><Relationship Id="rId21" Type="http://schemas.openxmlformats.org/officeDocument/2006/relationships/image" Target="../media/image101.png"/><Relationship Id="rId7" Type="http://schemas.openxmlformats.org/officeDocument/2006/relationships/image" Target="../media/image95.png"/><Relationship Id="rId12" Type="http://schemas.openxmlformats.org/officeDocument/2006/relationships/image" Target="../media/image87.png"/><Relationship Id="rId17" Type="http://schemas.openxmlformats.org/officeDocument/2006/relationships/image" Target="../media/image97.png"/><Relationship Id="rId25" Type="http://schemas.openxmlformats.org/officeDocument/2006/relationships/image" Target="../media/image92.png"/><Relationship Id="rId2" Type="http://schemas.openxmlformats.org/officeDocument/2006/relationships/image" Target="../media/image80.png"/><Relationship Id="rId16" Type="http://schemas.openxmlformats.org/officeDocument/2006/relationships/image" Target="../media/image90.png"/><Relationship Id="rId20" Type="http://schemas.openxmlformats.org/officeDocument/2006/relationships/image" Target="../media/image100.png"/><Relationship Id="rId29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86.png"/><Relationship Id="rId24" Type="http://schemas.openxmlformats.org/officeDocument/2006/relationships/image" Target="../media/image103.png"/><Relationship Id="rId5" Type="http://schemas.openxmlformats.org/officeDocument/2006/relationships/image" Target="../media/image93.png"/><Relationship Id="rId15" Type="http://schemas.openxmlformats.org/officeDocument/2006/relationships/image" Target="../media/image96.png"/><Relationship Id="rId23" Type="http://schemas.openxmlformats.org/officeDocument/2006/relationships/image" Target="../media/image102.png"/><Relationship Id="rId28" Type="http://schemas.openxmlformats.org/officeDocument/2006/relationships/image" Target="../media/image106.png"/><Relationship Id="rId10" Type="http://schemas.openxmlformats.org/officeDocument/2006/relationships/image" Target="../media/image85.png"/><Relationship Id="rId19" Type="http://schemas.openxmlformats.org/officeDocument/2006/relationships/image" Target="../media/image99.png"/><Relationship Id="rId4" Type="http://schemas.openxmlformats.org/officeDocument/2006/relationships/image" Target="../media/image82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Relationship Id="rId22" Type="http://schemas.openxmlformats.org/officeDocument/2006/relationships/image" Target="../media/image91.png"/><Relationship Id="rId27" Type="http://schemas.openxmlformats.org/officeDocument/2006/relationships/image" Target="../media/image10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6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Office_Excel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20.jpeg"/><Relationship Id="rId7" Type="http://schemas.openxmlformats.org/officeDocument/2006/relationships/image" Target="../media/image123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65.png"/><Relationship Id="rId9" Type="http://schemas.openxmlformats.org/officeDocument/2006/relationships/image" Target="../media/image1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jpeg"/><Relationship Id="rId4" Type="http://schemas.openxmlformats.org/officeDocument/2006/relationships/image" Target="../media/image1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133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9.png"/><Relationship Id="rId18" Type="http://schemas.openxmlformats.org/officeDocument/2006/relationships/image" Target="../media/image154.png"/><Relationship Id="rId3" Type="http://schemas.openxmlformats.org/officeDocument/2006/relationships/image" Target="../media/image139.png"/><Relationship Id="rId21" Type="http://schemas.openxmlformats.org/officeDocument/2006/relationships/image" Target="../media/image157.png"/><Relationship Id="rId7" Type="http://schemas.openxmlformats.org/officeDocument/2006/relationships/image" Target="../media/image143.png"/><Relationship Id="rId12" Type="http://schemas.openxmlformats.org/officeDocument/2006/relationships/image" Target="../media/image148.png"/><Relationship Id="rId17" Type="http://schemas.openxmlformats.org/officeDocument/2006/relationships/image" Target="../media/image153.jpeg"/><Relationship Id="rId2" Type="http://schemas.openxmlformats.org/officeDocument/2006/relationships/image" Target="../media/image49.png"/><Relationship Id="rId16" Type="http://schemas.openxmlformats.org/officeDocument/2006/relationships/image" Target="../media/image152.jpeg"/><Relationship Id="rId20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5" Type="http://schemas.openxmlformats.org/officeDocument/2006/relationships/image" Target="../media/image141.png"/><Relationship Id="rId15" Type="http://schemas.openxmlformats.org/officeDocument/2006/relationships/image" Target="../media/image151.png"/><Relationship Id="rId10" Type="http://schemas.openxmlformats.org/officeDocument/2006/relationships/image" Target="../media/image146.png"/><Relationship Id="rId19" Type="http://schemas.openxmlformats.org/officeDocument/2006/relationships/image" Target="../media/image155.jpeg"/><Relationship Id="rId4" Type="http://schemas.openxmlformats.org/officeDocument/2006/relationships/image" Target="../media/image140.png"/><Relationship Id="rId9" Type="http://schemas.openxmlformats.org/officeDocument/2006/relationships/image" Target="../media/image145.png"/><Relationship Id="rId14" Type="http://schemas.openxmlformats.org/officeDocument/2006/relationships/image" Target="../media/image150.png"/><Relationship Id="rId22" Type="http://schemas.openxmlformats.org/officeDocument/2006/relationships/image" Target="../media/image1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7" Type="http://schemas.openxmlformats.org/officeDocument/2006/relationships/image" Target="../media/image162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2.jpeg"/><Relationship Id="rId3" Type="http://schemas.openxmlformats.org/officeDocument/2006/relationships/image" Target="../media/image61.png"/><Relationship Id="rId7" Type="http://schemas.openxmlformats.org/officeDocument/2006/relationships/image" Target="../media/image166.png"/><Relationship Id="rId12" Type="http://schemas.openxmlformats.org/officeDocument/2006/relationships/image" Target="../media/image171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5" Type="http://schemas.openxmlformats.org/officeDocument/2006/relationships/image" Target="../media/image164.png"/><Relationship Id="rId10" Type="http://schemas.openxmlformats.org/officeDocument/2006/relationships/image" Target="../media/image169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image" Target="../media/image176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12.png"/><Relationship Id="rId7" Type="http://schemas.openxmlformats.org/officeDocument/2006/relationships/image" Target="../media/image18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Relationship Id="rId9" Type="http://schemas.openxmlformats.org/officeDocument/2006/relationships/package" Target="../embeddings/______Microsoft_Office_PowerPoint2.sldx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image" Target="../media/image176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3.sldx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4.sldx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7" Type="http://schemas.openxmlformats.org/officeDocument/2006/relationships/package" Target="../embeddings/______Microsoft_Office_PowerPoint5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87.png"/><Relationship Id="rId5" Type="http://schemas.openxmlformats.org/officeDocument/2006/relationships/image" Target="../media/image61.png"/><Relationship Id="rId4" Type="http://schemas.openxmlformats.org/officeDocument/2006/relationships/image" Target="../media/image1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7" Type="http://schemas.openxmlformats.org/officeDocument/2006/relationships/package" Target="../embeddings/______Microsoft_Office_PowerPoint6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1.png"/><Relationship Id="rId5" Type="http://schemas.openxmlformats.org/officeDocument/2006/relationships/image" Target="../media/image112.png"/><Relationship Id="rId4" Type="http://schemas.openxmlformats.org/officeDocument/2006/relationships/image" Target="../media/image18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jpeg"/><Relationship Id="rId3" Type="http://schemas.openxmlformats.org/officeDocument/2006/relationships/image" Target="../media/image191.jpeg"/><Relationship Id="rId7" Type="http://schemas.openxmlformats.org/officeDocument/2006/relationships/image" Target="../media/image195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Relationship Id="rId9" Type="http://schemas.openxmlformats.org/officeDocument/2006/relationships/image" Target="../media/image19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03" y="0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ject 3"/>
          <p:cNvSpPr/>
          <p:nvPr/>
        </p:nvSpPr>
        <p:spPr>
          <a:xfrm>
            <a:off x="4204715" y="1242060"/>
            <a:ext cx="873251" cy="1257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41819" y="3375659"/>
            <a:ext cx="873251" cy="1257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idx="1"/>
          </p:nvPr>
        </p:nvSpPr>
        <p:spPr>
          <a:xfrm>
            <a:off x="0" y="1421441"/>
            <a:ext cx="9144000" cy="3679083"/>
          </a:xfrm>
          <a:prstGeom prst="rect">
            <a:avLst/>
          </a:prstGeom>
        </p:spPr>
        <p:txBody>
          <a:bodyPr vert="horz" wrap="square" lIns="0" tIns="214502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0"/>
              </a:spcBef>
              <a:buNone/>
            </a:pPr>
            <a:r>
              <a:rPr lang="ru-RU" sz="4500" b="1" spc="-285" dirty="0" smtClean="0">
                <a:solidFill>
                  <a:srgbClr val="D1282D"/>
                </a:solidFill>
                <a:latin typeface="Trebuchet MS"/>
                <a:cs typeface="Trebuchet MS"/>
              </a:rPr>
              <a:t>Достижение стратегических целей национального проекта </a:t>
            </a:r>
          </a:p>
          <a:p>
            <a:pPr marR="5080" algn="ctr">
              <a:lnSpc>
                <a:spcPct val="100000"/>
              </a:lnSpc>
              <a:spcBef>
                <a:spcPts val="100"/>
              </a:spcBef>
              <a:buNone/>
            </a:pPr>
            <a:r>
              <a:rPr lang="ru-RU" sz="4500" b="1" spc="-285" dirty="0" smtClean="0">
                <a:solidFill>
                  <a:srgbClr val="D1282D"/>
                </a:solidFill>
                <a:latin typeface="Trebuchet MS"/>
                <a:cs typeface="Trebuchet MS"/>
              </a:rPr>
              <a:t>«Образование»: задачи, механизмы и направления изменений муниципальной системы образования</a:t>
            </a:r>
            <a:endParaRPr sz="450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35044" y="5521968"/>
            <a:ext cx="5989983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0" dirty="0">
                <a:solidFill>
                  <a:srgbClr val="F1F1F1"/>
                </a:solidFill>
                <a:latin typeface="Trebuchet MS"/>
                <a:cs typeface="Trebuchet MS"/>
              </a:rPr>
              <a:t>Докладчик: </a:t>
            </a:r>
            <a:r>
              <a:rPr lang="ru-RU" sz="2400" b="1" spc="-125" dirty="0" smtClean="0">
                <a:solidFill>
                  <a:srgbClr val="F1F1F1"/>
                </a:solidFill>
                <a:latin typeface="Trebuchet MS"/>
                <a:cs typeface="Trebuchet MS"/>
              </a:rPr>
              <a:t>Светлана </a:t>
            </a:r>
            <a:r>
              <a:rPr lang="ru-RU" sz="2400" b="1" spc="-125" dirty="0" err="1" smtClean="0">
                <a:solidFill>
                  <a:srgbClr val="F1F1F1"/>
                </a:solidFill>
                <a:latin typeface="Trebuchet MS"/>
                <a:cs typeface="Trebuchet MS"/>
              </a:rPr>
              <a:t>Рамазановна</a:t>
            </a:r>
            <a:r>
              <a:rPr lang="ru-RU" sz="2400" b="1" spc="-125" dirty="0" smtClean="0">
                <a:solidFill>
                  <a:srgbClr val="F1F1F1"/>
                </a:solidFill>
                <a:latin typeface="Trebuchet MS"/>
                <a:cs typeface="Trebuchet MS"/>
              </a:rPr>
              <a:t> </a:t>
            </a:r>
            <a:r>
              <a:rPr lang="ru-RU" sz="2400" b="1" spc="-125" dirty="0" err="1" smtClean="0">
                <a:solidFill>
                  <a:srgbClr val="F1F1F1"/>
                </a:solidFill>
                <a:latin typeface="Trebuchet MS"/>
                <a:cs typeface="Trebuchet MS"/>
              </a:rPr>
              <a:t>Кудаева</a:t>
            </a:r>
            <a:r>
              <a:rPr sz="2400" b="1" spc="-135" dirty="0" smtClean="0">
                <a:solidFill>
                  <a:srgbClr val="F1F1F1"/>
                </a:solidFill>
                <a:latin typeface="Trebuchet MS"/>
                <a:cs typeface="Trebuchet MS"/>
              </a:rPr>
              <a:t>,</a:t>
            </a:r>
            <a:endParaRPr sz="2400" dirty="0">
              <a:latin typeface="Trebuchet MS"/>
              <a:cs typeface="Trebuchet MS"/>
            </a:endParaRPr>
          </a:p>
          <a:p>
            <a:pPr marL="1838325">
              <a:lnSpc>
                <a:spcPct val="100000"/>
              </a:lnSpc>
              <a:spcBef>
                <a:spcPts val="30"/>
              </a:spcBef>
            </a:pPr>
            <a:r>
              <a:rPr lang="ru-RU" sz="2000" b="1" spc="-110" dirty="0" err="1">
                <a:solidFill>
                  <a:srgbClr val="F1F1F1"/>
                </a:solidFill>
                <a:latin typeface="Trebuchet MS"/>
                <a:cs typeface="Trebuchet MS"/>
              </a:rPr>
              <a:t>и</a:t>
            </a:r>
            <a:r>
              <a:rPr lang="ru-RU" sz="2000" b="1" spc="-110" dirty="0" err="1" smtClean="0">
                <a:solidFill>
                  <a:srgbClr val="F1F1F1"/>
                </a:solidFill>
                <a:latin typeface="Trebuchet MS"/>
                <a:cs typeface="Trebuchet MS"/>
              </a:rPr>
              <a:t>.о</a:t>
            </a:r>
            <a:r>
              <a:rPr lang="ru-RU" sz="2000" b="1" spc="-110" dirty="0" smtClean="0">
                <a:solidFill>
                  <a:srgbClr val="F1F1F1"/>
                </a:solidFill>
                <a:latin typeface="Trebuchet MS"/>
                <a:cs typeface="Trebuchet MS"/>
              </a:rPr>
              <a:t>. </a:t>
            </a:r>
            <a:r>
              <a:rPr sz="2000" b="1" spc="-110" dirty="0" err="1" smtClean="0">
                <a:solidFill>
                  <a:srgbClr val="F1F1F1"/>
                </a:solidFill>
                <a:latin typeface="Trebuchet MS"/>
                <a:cs typeface="Trebuchet MS"/>
              </a:rPr>
              <a:t>начальник</a:t>
            </a:r>
            <a:r>
              <a:rPr lang="ru-RU" sz="2000" b="1" spc="-110" dirty="0" smtClean="0">
                <a:solidFill>
                  <a:srgbClr val="F1F1F1"/>
                </a:solidFill>
                <a:latin typeface="Trebuchet MS"/>
                <a:cs typeface="Trebuchet MS"/>
              </a:rPr>
              <a:t>а</a:t>
            </a:r>
            <a:r>
              <a:rPr sz="2000" b="1" spc="-110" dirty="0" smtClean="0">
                <a:solidFill>
                  <a:srgbClr val="F1F1F1"/>
                </a:solidFill>
                <a:latin typeface="Trebuchet MS"/>
                <a:cs typeface="Trebuchet MS"/>
              </a:rPr>
              <a:t> </a:t>
            </a:r>
            <a:r>
              <a:rPr sz="2000" b="1" spc="-114" dirty="0" err="1">
                <a:solidFill>
                  <a:srgbClr val="F1F1F1"/>
                </a:solidFill>
                <a:latin typeface="Trebuchet MS"/>
                <a:cs typeface="Trebuchet MS"/>
              </a:rPr>
              <a:t>управления</a:t>
            </a:r>
            <a:r>
              <a:rPr sz="2000" b="1" spc="-235" dirty="0">
                <a:solidFill>
                  <a:srgbClr val="F1F1F1"/>
                </a:solidFill>
                <a:latin typeface="Trebuchet MS"/>
                <a:cs typeface="Trebuchet MS"/>
              </a:rPr>
              <a:t> </a:t>
            </a:r>
            <a:r>
              <a:rPr sz="2000" b="1" spc="-95" dirty="0" err="1" smtClean="0">
                <a:solidFill>
                  <a:srgbClr val="F1F1F1"/>
                </a:solidFill>
                <a:latin typeface="Trebuchet MS"/>
                <a:cs typeface="Trebuchet MS"/>
              </a:rPr>
              <a:t>образования</a:t>
            </a:r>
            <a:endParaRPr lang="ru-RU" sz="2000" dirty="0">
              <a:latin typeface="Trebuchet MS"/>
              <a:cs typeface="Trebuchet MS"/>
            </a:endParaRPr>
          </a:p>
          <a:p>
            <a:pPr marL="1838325">
              <a:lnSpc>
                <a:spcPct val="100000"/>
              </a:lnSpc>
              <a:spcBef>
                <a:spcPts val="30"/>
              </a:spcBef>
            </a:pPr>
            <a:r>
              <a:rPr lang="ru-RU" sz="2000" b="1" spc="-95" dirty="0" smtClean="0">
                <a:solidFill>
                  <a:srgbClr val="F1F1F1"/>
                </a:solidFill>
                <a:latin typeface="Trebuchet MS"/>
                <a:cs typeface="Trebuchet MS"/>
              </a:rPr>
              <a:t>МО «</a:t>
            </a:r>
            <a:r>
              <a:rPr lang="ru-RU" sz="2000" b="1" spc="-95" dirty="0" err="1" smtClean="0">
                <a:solidFill>
                  <a:srgbClr val="F1F1F1"/>
                </a:solidFill>
                <a:latin typeface="Trebuchet MS"/>
                <a:cs typeface="Trebuchet MS"/>
              </a:rPr>
              <a:t>Новолакский</a:t>
            </a:r>
            <a:r>
              <a:rPr lang="ru-RU" sz="2000" b="1" spc="-95" dirty="0" smtClean="0">
                <a:solidFill>
                  <a:srgbClr val="F1F1F1"/>
                </a:solidFill>
                <a:latin typeface="Trebuchet MS"/>
                <a:cs typeface="Trebuchet MS"/>
              </a:rPr>
              <a:t> район»</a:t>
            </a:r>
            <a:endParaRPr sz="20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4889" y="0"/>
            <a:ext cx="8001000" cy="29718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В рамках федерального проекта Современная школа» </a:t>
            </a:r>
          </a:p>
          <a:p>
            <a:pPr algn="ctr">
              <a:buNone/>
            </a:pPr>
            <a:r>
              <a:rPr lang="ru-RU" sz="2000" b="1" dirty="0" smtClean="0"/>
              <a:t>с сентября 2019 года открыты Центры образования цифрового и гуманитарного профилей «Точки роста» в следующих ОО: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400" b="1" dirty="0" smtClean="0"/>
              <a:t>МКОУ «</a:t>
            </a:r>
            <a:r>
              <a:rPr lang="ru-RU" sz="1400" b="1" dirty="0" err="1" smtClean="0"/>
              <a:t>Дучинская</a:t>
            </a:r>
            <a:r>
              <a:rPr lang="ru-RU" sz="1400" b="1" dirty="0" smtClean="0"/>
              <a:t> СОШ №2»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400" b="1" dirty="0" smtClean="0"/>
              <a:t>МКОУ «</a:t>
            </a:r>
            <a:r>
              <a:rPr lang="ru-RU" sz="1400" b="1" dirty="0" err="1" smtClean="0"/>
              <a:t>Новомехельтинская</a:t>
            </a:r>
            <a:r>
              <a:rPr lang="ru-RU" sz="1400" b="1" dirty="0" smtClean="0"/>
              <a:t> СОШ»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400" b="1" dirty="0" smtClean="0"/>
              <a:t>МКОУ « </a:t>
            </a:r>
            <a:r>
              <a:rPr lang="ru-RU" sz="1400" b="1" dirty="0" err="1" smtClean="0"/>
              <a:t>Новочуртахская</a:t>
            </a:r>
            <a:r>
              <a:rPr lang="ru-RU" sz="1400" b="1" dirty="0" smtClean="0"/>
              <a:t> СОШ №2»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400" b="1" dirty="0" smtClean="0"/>
              <a:t>МКОУ «</a:t>
            </a:r>
            <a:r>
              <a:rPr lang="ru-RU" sz="1400" b="1" dirty="0" err="1" smtClean="0"/>
              <a:t>Новолакская</a:t>
            </a:r>
            <a:r>
              <a:rPr lang="ru-RU" sz="1400" b="1" dirty="0" smtClean="0"/>
              <a:t> СОШ №1»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400" b="1" dirty="0" smtClean="0"/>
              <a:t>МКОУ «</a:t>
            </a:r>
            <a:r>
              <a:rPr lang="ru-RU" sz="1400" b="1" dirty="0" err="1" smtClean="0"/>
              <a:t>Новокулинская</a:t>
            </a:r>
            <a:r>
              <a:rPr lang="ru-RU" sz="1400" b="1" dirty="0" smtClean="0"/>
              <a:t> СОШ №2»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400" b="1" dirty="0" smtClean="0"/>
              <a:t>МКОУ «</a:t>
            </a:r>
            <a:r>
              <a:rPr lang="ru-RU" sz="1400" b="1" dirty="0" err="1" smtClean="0"/>
              <a:t>Тухчарская</a:t>
            </a:r>
            <a:r>
              <a:rPr lang="ru-RU" sz="1400" b="1" dirty="0" smtClean="0"/>
              <a:t> ООШ»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400" b="1" dirty="0" smtClean="0"/>
              <a:t>МКОУ «Чапаевская СОШ №2»</a:t>
            </a:r>
            <a:endParaRPr lang="ru-RU" sz="1400" b="1" dirty="0"/>
          </a:p>
        </p:txBody>
      </p:sp>
      <p:pic>
        <p:nvPicPr>
          <p:cNvPr id="1027" name="Picture 3" descr="C:\Users\Магомедрасул\Desktop\Точка роста фотографии центров\Новокулинская СОШ 2\WhatsApp Image 2019-07-08 at 19.29.5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0961" y="3071751"/>
            <a:ext cx="22098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Магомедрасул\Desktop\Точка роста фотографии центров\Дучинская СОШ 2\WhatsApp Image 2019-08-14 at 10.47.4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2389" y="3048000"/>
            <a:ext cx="2286001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Магомедрасул\Desktop\Точка роста фотографии центров\Дучинская СОШ 2\WhatsApp Image 2019-08-14 at 10.48.04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047999"/>
            <a:ext cx="2133600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Магомедрасул\Desktop\Точка роста фотографии центров\Новомехельтинская  СОШ\WhatsApp Image 2019-07-08 at 19.58.37 (1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5062103"/>
            <a:ext cx="22098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Магомедрасул\Desktop\Точка роста фотографии центров\Тухчарская ООШ\WhatsApp Image 2019-07-08 at 20.05.09 (2)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084246"/>
            <a:ext cx="2363190" cy="165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Магомедрасул\Desktop\Точка роста фотографии центров\Тухчарская ООШ\WhatsApp Image 2019-07-08 at 20.05.09 (8)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105400"/>
            <a:ext cx="2153392" cy="161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2987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2133600"/>
            <a:ext cx="7543800" cy="39624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В 2020 году открывается  центр «Точка роста» в следующих школах: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МКОУ «Барчхойотарская СОШ»</a:t>
            </a:r>
          </a:p>
          <a:p>
            <a:pPr marL="457200" indent="-457200">
              <a:buNone/>
            </a:pPr>
            <a:r>
              <a:rPr lang="ru-RU" dirty="0" smtClean="0"/>
              <a:t>Ремонт закончен. Оборудование на этой неделе будет</a:t>
            </a:r>
            <a:endParaRPr lang="ru-RU" dirty="0"/>
          </a:p>
        </p:txBody>
      </p:sp>
      <p:pic>
        <p:nvPicPr>
          <p:cNvPr id="2050" name="Picture 2" descr="C:\Users\Магомедрасул\Desktop\tochka_rosta_logotip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161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792480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65" dirty="0"/>
              <a:t>Общее</a:t>
            </a:r>
            <a:r>
              <a:rPr spc="-295" dirty="0"/>
              <a:t> </a:t>
            </a:r>
            <a:r>
              <a:rPr spc="-145" dirty="0"/>
              <a:t>образование</a:t>
            </a:r>
          </a:p>
        </p:txBody>
      </p:sp>
      <p:sp>
        <p:nvSpPr>
          <p:cNvPr id="5" name="object 5"/>
          <p:cNvSpPr/>
          <p:nvPr/>
        </p:nvSpPr>
        <p:spPr>
          <a:xfrm>
            <a:off x="8010525" y="598233"/>
            <a:ext cx="719137" cy="7207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47875" y="1179449"/>
            <a:ext cx="1295400" cy="1295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02742" y="2509265"/>
            <a:ext cx="3047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25" dirty="0">
                <a:latin typeface="Trebuchet MS"/>
                <a:cs typeface="Trebuchet MS"/>
              </a:rPr>
              <a:t>Обучается </a:t>
            </a:r>
            <a:r>
              <a:rPr sz="1800" b="1" spc="-75" dirty="0">
                <a:latin typeface="Trebuchet MS"/>
                <a:cs typeface="Trebuchet MS"/>
              </a:rPr>
              <a:t>во </a:t>
            </a:r>
            <a:r>
              <a:rPr sz="1800" b="1" spc="-95" dirty="0">
                <a:latin typeface="Trebuchet MS"/>
                <a:cs typeface="Trebuchet MS"/>
              </a:rPr>
              <a:t>вторую </a:t>
            </a:r>
            <a:r>
              <a:rPr sz="1800" b="1" spc="-125" dirty="0">
                <a:latin typeface="Trebuchet MS"/>
                <a:cs typeface="Trebuchet MS"/>
              </a:rPr>
              <a:t>смену,</a:t>
            </a:r>
            <a:r>
              <a:rPr sz="1800" b="1" spc="-345" dirty="0">
                <a:latin typeface="Trebuchet MS"/>
                <a:cs typeface="Trebuchet MS"/>
              </a:rPr>
              <a:t> </a:t>
            </a:r>
            <a:r>
              <a:rPr sz="1800" b="1" spc="80" dirty="0">
                <a:latin typeface="Trebuchet MS"/>
                <a:cs typeface="Trebuchet MS"/>
              </a:rPr>
              <a:t>%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913632" y="5576315"/>
            <a:ext cx="577850" cy="0"/>
          </a:xfrm>
          <a:custGeom>
            <a:avLst/>
            <a:gdLst/>
            <a:ahLst/>
            <a:cxnLst/>
            <a:rect l="l" t="t" r="r" b="b"/>
            <a:pathLst>
              <a:path w="577850">
                <a:moveTo>
                  <a:pt x="0" y="0"/>
                </a:moveTo>
                <a:lnTo>
                  <a:pt x="577595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951988" y="5576315"/>
            <a:ext cx="577850" cy="0"/>
          </a:xfrm>
          <a:custGeom>
            <a:avLst/>
            <a:gdLst/>
            <a:ahLst/>
            <a:cxnLst/>
            <a:rect l="l" t="t" r="r" b="b"/>
            <a:pathLst>
              <a:path w="577850">
                <a:moveTo>
                  <a:pt x="0" y="0"/>
                </a:moveTo>
                <a:lnTo>
                  <a:pt x="577596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90344" y="5576315"/>
            <a:ext cx="577850" cy="0"/>
          </a:xfrm>
          <a:custGeom>
            <a:avLst/>
            <a:gdLst/>
            <a:ahLst/>
            <a:cxnLst/>
            <a:rect l="l" t="t" r="r" b="b"/>
            <a:pathLst>
              <a:path w="577850">
                <a:moveTo>
                  <a:pt x="0" y="0"/>
                </a:moveTo>
                <a:lnTo>
                  <a:pt x="577595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56615" y="5576315"/>
            <a:ext cx="288290" cy="0"/>
          </a:xfrm>
          <a:custGeom>
            <a:avLst/>
            <a:gdLst/>
            <a:ahLst/>
            <a:cxnLst/>
            <a:rect l="l" t="t" r="r" b="b"/>
            <a:pathLst>
              <a:path w="288290">
                <a:moveTo>
                  <a:pt x="0" y="0"/>
                </a:moveTo>
                <a:lnTo>
                  <a:pt x="288036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13632" y="5295900"/>
            <a:ext cx="577850" cy="0"/>
          </a:xfrm>
          <a:custGeom>
            <a:avLst/>
            <a:gdLst/>
            <a:ahLst/>
            <a:cxnLst/>
            <a:rect l="l" t="t" r="r" b="b"/>
            <a:pathLst>
              <a:path w="577850">
                <a:moveTo>
                  <a:pt x="0" y="0"/>
                </a:moveTo>
                <a:lnTo>
                  <a:pt x="577595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951988" y="5295900"/>
            <a:ext cx="577850" cy="0"/>
          </a:xfrm>
          <a:custGeom>
            <a:avLst/>
            <a:gdLst/>
            <a:ahLst/>
            <a:cxnLst/>
            <a:rect l="l" t="t" r="r" b="b"/>
            <a:pathLst>
              <a:path w="577850">
                <a:moveTo>
                  <a:pt x="0" y="0"/>
                </a:moveTo>
                <a:lnTo>
                  <a:pt x="577596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990344" y="5295900"/>
            <a:ext cx="577850" cy="0"/>
          </a:xfrm>
          <a:custGeom>
            <a:avLst/>
            <a:gdLst/>
            <a:ahLst/>
            <a:cxnLst/>
            <a:rect l="l" t="t" r="r" b="b"/>
            <a:pathLst>
              <a:path w="577850">
                <a:moveTo>
                  <a:pt x="0" y="0"/>
                </a:moveTo>
                <a:lnTo>
                  <a:pt x="577595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28700" y="5295900"/>
            <a:ext cx="577850" cy="0"/>
          </a:xfrm>
          <a:custGeom>
            <a:avLst/>
            <a:gdLst/>
            <a:ahLst/>
            <a:cxnLst/>
            <a:rect l="l" t="t" r="r" b="b"/>
            <a:pathLst>
              <a:path w="577850">
                <a:moveTo>
                  <a:pt x="0" y="0"/>
                </a:moveTo>
                <a:lnTo>
                  <a:pt x="577596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56615" y="5295900"/>
            <a:ext cx="288290" cy="0"/>
          </a:xfrm>
          <a:custGeom>
            <a:avLst/>
            <a:gdLst/>
            <a:ahLst/>
            <a:cxnLst/>
            <a:rect l="l" t="t" r="r" b="b"/>
            <a:pathLst>
              <a:path w="288290">
                <a:moveTo>
                  <a:pt x="0" y="0"/>
                </a:moveTo>
                <a:lnTo>
                  <a:pt x="288036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913632" y="5013959"/>
            <a:ext cx="577850" cy="0"/>
          </a:xfrm>
          <a:custGeom>
            <a:avLst/>
            <a:gdLst/>
            <a:ahLst/>
            <a:cxnLst/>
            <a:rect l="l" t="t" r="r" b="b"/>
            <a:pathLst>
              <a:path w="577850">
                <a:moveTo>
                  <a:pt x="0" y="0"/>
                </a:moveTo>
                <a:lnTo>
                  <a:pt x="57759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951988" y="5013959"/>
            <a:ext cx="577850" cy="0"/>
          </a:xfrm>
          <a:custGeom>
            <a:avLst/>
            <a:gdLst/>
            <a:ahLst/>
            <a:cxnLst/>
            <a:rect l="l" t="t" r="r" b="b"/>
            <a:pathLst>
              <a:path w="577850">
                <a:moveTo>
                  <a:pt x="0" y="0"/>
                </a:moveTo>
                <a:lnTo>
                  <a:pt x="577596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990344" y="5013959"/>
            <a:ext cx="577850" cy="0"/>
          </a:xfrm>
          <a:custGeom>
            <a:avLst/>
            <a:gdLst/>
            <a:ahLst/>
            <a:cxnLst/>
            <a:rect l="l" t="t" r="r" b="b"/>
            <a:pathLst>
              <a:path w="577850">
                <a:moveTo>
                  <a:pt x="0" y="0"/>
                </a:moveTo>
                <a:lnTo>
                  <a:pt x="57759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28700" y="5013959"/>
            <a:ext cx="577850" cy="0"/>
          </a:xfrm>
          <a:custGeom>
            <a:avLst/>
            <a:gdLst/>
            <a:ahLst/>
            <a:cxnLst/>
            <a:rect l="l" t="t" r="r" b="b"/>
            <a:pathLst>
              <a:path w="577850">
                <a:moveTo>
                  <a:pt x="0" y="0"/>
                </a:moveTo>
                <a:lnTo>
                  <a:pt x="577596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56615" y="5013959"/>
            <a:ext cx="288290" cy="0"/>
          </a:xfrm>
          <a:custGeom>
            <a:avLst/>
            <a:gdLst/>
            <a:ahLst/>
            <a:cxnLst/>
            <a:rect l="l" t="t" r="r" b="b"/>
            <a:pathLst>
              <a:path w="288290">
                <a:moveTo>
                  <a:pt x="0" y="0"/>
                </a:moveTo>
                <a:lnTo>
                  <a:pt x="288036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913632" y="4733544"/>
            <a:ext cx="577850" cy="0"/>
          </a:xfrm>
          <a:custGeom>
            <a:avLst/>
            <a:gdLst/>
            <a:ahLst/>
            <a:cxnLst/>
            <a:rect l="l" t="t" r="r" b="b"/>
            <a:pathLst>
              <a:path w="577850">
                <a:moveTo>
                  <a:pt x="0" y="0"/>
                </a:moveTo>
                <a:lnTo>
                  <a:pt x="57759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951988" y="4733544"/>
            <a:ext cx="577850" cy="0"/>
          </a:xfrm>
          <a:custGeom>
            <a:avLst/>
            <a:gdLst/>
            <a:ahLst/>
            <a:cxnLst/>
            <a:rect l="l" t="t" r="r" b="b"/>
            <a:pathLst>
              <a:path w="577850">
                <a:moveTo>
                  <a:pt x="0" y="0"/>
                </a:moveTo>
                <a:lnTo>
                  <a:pt x="577596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990344" y="4733544"/>
            <a:ext cx="577850" cy="0"/>
          </a:xfrm>
          <a:custGeom>
            <a:avLst/>
            <a:gdLst/>
            <a:ahLst/>
            <a:cxnLst/>
            <a:rect l="l" t="t" r="r" b="b"/>
            <a:pathLst>
              <a:path w="577850">
                <a:moveTo>
                  <a:pt x="0" y="0"/>
                </a:moveTo>
                <a:lnTo>
                  <a:pt x="57759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56615" y="4733544"/>
            <a:ext cx="1249680" cy="0"/>
          </a:xfrm>
          <a:custGeom>
            <a:avLst/>
            <a:gdLst/>
            <a:ahLst/>
            <a:cxnLst/>
            <a:rect l="l" t="t" r="r" b="b"/>
            <a:pathLst>
              <a:path w="1249680">
                <a:moveTo>
                  <a:pt x="0" y="0"/>
                </a:moveTo>
                <a:lnTo>
                  <a:pt x="124968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913632" y="4451603"/>
            <a:ext cx="577850" cy="0"/>
          </a:xfrm>
          <a:custGeom>
            <a:avLst/>
            <a:gdLst/>
            <a:ahLst/>
            <a:cxnLst/>
            <a:rect l="l" t="t" r="r" b="b"/>
            <a:pathLst>
              <a:path w="577850">
                <a:moveTo>
                  <a:pt x="0" y="0"/>
                </a:moveTo>
                <a:lnTo>
                  <a:pt x="57759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951988" y="4451603"/>
            <a:ext cx="577850" cy="0"/>
          </a:xfrm>
          <a:custGeom>
            <a:avLst/>
            <a:gdLst/>
            <a:ahLst/>
            <a:cxnLst/>
            <a:rect l="l" t="t" r="r" b="b"/>
            <a:pathLst>
              <a:path w="577850">
                <a:moveTo>
                  <a:pt x="0" y="0"/>
                </a:moveTo>
                <a:lnTo>
                  <a:pt x="577596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990344" y="4451603"/>
            <a:ext cx="577850" cy="0"/>
          </a:xfrm>
          <a:custGeom>
            <a:avLst/>
            <a:gdLst/>
            <a:ahLst/>
            <a:cxnLst/>
            <a:rect l="l" t="t" r="r" b="b"/>
            <a:pathLst>
              <a:path w="577850">
                <a:moveTo>
                  <a:pt x="0" y="0"/>
                </a:moveTo>
                <a:lnTo>
                  <a:pt x="57759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56615" y="4451603"/>
            <a:ext cx="1249680" cy="0"/>
          </a:xfrm>
          <a:custGeom>
            <a:avLst/>
            <a:gdLst/>
            <a:ahLst/>
            <a:cxnLst/>
            <a:rect l="l" t="t" r="r" b="b"/>
            <a:pathLst>
              <a:path w="1249680">
                <a:moveTo>
                  <a:pt x="0" y="0"/>
                </a:moveTo>
                <a:lnTo>
                  <a:pt x="124968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913632" y="4171188"/>
            <a:ext cx="577850" cy="0"/>
          </a:xfrm>
          <a:custGeom>
            <a:avLst/>
            <a:gdLst/>
            <a:ahLst/>
            <a:cxnLst/>
            <a:rect l="l" t="t" r="r" b="b"/>
            <a:pathLst>
              <a:path w="577850">
                <a:moveTo>
                  <a:pt x="0" y="0"/>
                </a:moveTo>
                <a:lnTo>
                  <a:pt x="57759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951988" y="4171188"/>
            <a:ext cx="577850" cy="0"/>
          </a:xfrm>
          <a:custGeom>
            <a:avLst/>
            <a:gdLst/>
            <a:ahLst/>
            <a:cxnLst/>
            <a:rect l="l" t="t" r="r" b="b"/>
            <a:pathLst>
              <a:path w="577850">
                <a:moveTo>
                  <a:pt x="0" y="0"/>
                </a:moveTo>
                <a:lnTo>
                  <a:pt x="577596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990344" y="4171188"/>
            <a:ext cx="577850" cy="0"/>
          </a:xfrm>
          <a:custGeom>
            <a:avLst/>
            <a:gdLst/>
            <a:ahLst/>
            <a:cxnLst/>
            <a:rect l="l" t="t" r="r" b="b"/>
            <a:pathLst>
              <a:path w="577850">
                <a:moveTo>
                  <a:pt x="0" y="0"/>
                </a:moveTo>
                <a:lnTo>
                  <a:pt x="57759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56615" y="4171188"/>
            <a:ext cx="1249680" cy="0"/>
          </a:xfrm>
          <a:custGeom>
            <a:avLst/>
            <a:gdLst/>
            <a:ahLst/>
            <a:cxnLst/>
            <a:rect l="l" t="t" r="r" b="b"/>
            <a:pathLst>
              <a:path w="1249680">
                <a:moveTo>
                  <a:pt x="0" y="0"/>
                </a:moveTo>
                <a:lnTo>
                  <a:pt x="124968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913632" y="3890770"/>
            <a:ext cx="577850" cy="1290829"/>
          </a:xfrm>
          <a:custGeom>
            <a:avLst/>
            <a:gdLst/>
            <a:ahLst/>
            <a:cxnLst/>
            <a:rect l="l" t="t" r="r" b="b"/>
            <a:pathLst>
              <a:path w="577850">
                <a:moveTo>
                  <a:pt x="0" y="0"/>
                </a:moveTo>
                <a:lnTo>
                  <a:pt x="57759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951988" y="3890771"/>
            <a:ext cx="577850" cy="0"/>
          </a:xfrm>
          <a:custGeom>
            <a:avLst/>
            <a:gdLst/>
            <a:ahLst/>
            <a:cxnLst/>
            <a:rect l="l" t="t" r="r" b="b"/>
            <a:pathLst>
              <a:path w="577850">
                <a:moveTo>
                  <a:pt x="0" y="0"/>
                </a:moveTo>
                <a:lnTo>
                  <a:pt x="577596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56615" y="3890771"/>
            <a:ext cx="2211705" cy="0"/>
          </a:xfrm>
          <a:custGeom>
            <a:avLst/>
            <a:gdLst/>
            <a:ahLst/>
            <a:cxnLst/>
            <a:rect l="l" t="t" r="r" b="b"/>
            <a:pathLst>
              <a:path w="2211705">
                <a:moveTo>
                  <a:pt x="0" y="0"/>
                </a:moveTo>
                <a:lnTo>
                  <a:pt x="2211324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913632" y="3608832"/>
            <a:ext cx="577850" cy="0"/>
          </a:xfrm>
          <a:custGeom>
            <a:avLst/>
            <a:gdLst/>
            <a:ahLst/>
            <a:cxnLst/>
            <a:rect l="l" t="t" r="r" b="b"/>
            <a:pathLst>
              <a:path w="577850">
                <a:moveTo>
                  <a:pt x="0" y="0"/>
                </a:moveTo>
                <a:lnTo>
                  <a:pt x="57759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56615" y="3608832"/>
            <a:ext cx="3173095" cy="0"/>
          </a:xfrm>
          <a:custGeom>
            <a:avLst/>
            <a:gdLst/>
            <a:ahLst/>
            <a:cxnLst/>
            <a:rect l="l" t="t" r="r" b="b"/>
            <a:pathLst>
              <a:path w="3173095">
                <a:moveTo>
                  <a:pt x="0" y="0"/>
                </a:moveTo>
                <a:lnTo>
                  <a:pt x="3172968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56615" y="3328415"/>
            <a:ext cx="4135120" cy="0"/>
          </a:xfrm>
          <a:custGeom>
            <a:avLst/>
            <a:gdLst/>
            <a:ahLst/>
            <a:cxnLst/>
            <a:rect l="l" t="t" r="r" b="b"/>
            <a:pathLst>
              <a:path w="4135120">
                <a:moveTo>
                  <a:pt x="0" y="0"/>
                </a:moveTo>
                <a:lnTo>
                  <a:pt x="4134612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 flipV="1">
            <a:off x="356615" y="3002281"/>
            <a:ext cx="4135120" cy="45719"/>
          </a:xfrm>
          <a:custGeom>
            <a:avLst/>
            <a:gdLst/>
            <a:ahLst/>
            <a:cxnLst/>
            <a:rect l="l" t="t" r="r" b="b"/>
            <a:pathLst>
              <a:path w="4806950">
                <a:moveTo>
                  <a:pt x="0" y="0"/>
                </a:moveTo>
                <a:lnTo>
                  <a:pt x="4806696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542249" y="3574369"/>
            <a:ext cx="384175" cy="2303145"/>
          </a:xfrm>
          <a:custGeom>
            <a:avLst/>
            <a:gdLst/>
            <a:ahLst/>
            <a:cxnLst/>
            <a:rect l="l" t="t" r="r" b="b"/>
            <a:pathLst>
              <a:path w="384175" h="2303145">
                <a:moveTo>
                  <a:pt x="384048" y="0"/>
                </a:moveTo>
                <a:lnTo>
                  <a:pt x="0" y="0"/>
                </a:lnTo>
                <a:lnTo>
                  <a:pt x="0" y="2302764"/>
                </a:lnTo>
                <a:lnTo>
                  <a:pt x="384048" y="2302764"/>
                </a:lnTo>
                <a:lnTo>
                  <a:pt x="384048" y="0"/>
                </a:lnTo>
                <a:close/>
              </a:path>
            </a:pathLst>
          </a:custGeom>
          <a:solidFill>
            <a:srgbClr val="526C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538599" y="3713175"/>
            <a:ext cx="384175" cy="2189293"/>
          </a:xfrm>
          <a:custGeom>
            <a:avLst/>
            <a:gdLst/>
            <a:ahLst/>
            <a:cxnLst/>
            <a:rect l="l" t="t" r="r" b="b"/>
            <a:pathLst>
              <a:path w="384175" h="2585085">
                <a:moveTo>
                  <a:pt x="384048" y="0"/>
                </a:moveTo>
                <a:lnTo>
                  <a:pt x="0" y="0"/>
                </a:lnTo>
                <a:lnTo>
                  <a:pt x="0" y="2584704"/>
                </a:lnTo>
                <a:lnTo>
                  <a:pt x="384048" y="2584704"/>
                </a:lnTo>
                <a:lnTo>
                  <a:pt x="384048" y="0"/>
                </a:lnTo>
                <a:close/>
              </a:path>
            </a:pathLst>
          </a:custGeom>
          <a:solidFill>
            <a:srgbClr val="526C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2558036" y="3458972"/>
            <a:ext cx="4324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60" dirty="0" smtClean="0">
                <a:latin typeface="Trebuchet MS"/>
                <a:cs typeface="Trebuchet MS"/>
              </a:rPr>
              <a:t>16,2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542249" y="3167523"/>
            <a:ext cx="4324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60" dirty="0" smtClean="0">
                <a:latin typeface="Trebuchet MS"/>
                <a:cs typeface="Trebuchet MS"/>
              </a:rPr>
              <a:t>18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513991" y="5902468"/>
            <a:ext cx="488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50" dirty="0" smtClean="0">
                <a:latin typeface="Trebuchet MS"/>
                <a:cs typeface="Trebuchet MS"/>
              </a:rPr>
              <a:t>2017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3500135" y="5877514"/>
            <a:ext cx="488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0" dirty="0" smtClean="0">
                <a:latin typeface="Trebuchet MS"/>
                <a:cs typeface="Trebuchet MS"/>
              </a:rPr>
              <a:t>201</a:t>
            </a:r>
            <a:r>
              <a:rPr lang="ru-RU" sz="1800" b="1" spc="-150" dirty="0" smtClean="0">
                <a:latin typeface="Trebuchet MS"/>
                <a:cs typeface="Trebuchet MS"/>
              </a:rPr>
              <a:t>9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73" name="object 49"/>
          <p:cNvSpPr/>
          <p:nvPr/>
        </p:nvSpPr>
        <p:spPr>
          <a:xfrm>
            <a:off x="509015" y="3890771"/>
            <a:ext cx="3173095" cy="0"/>
          </a:xfrm>
          <a:custGeom>
            <a:avLst/>
            <a:gdLst/>
            <a:ahLst/>
            <a:cxnLst/>
            <a:rect l="l" t="t" r="r" b="b"/>
            <a:pathLst>
              <a:path w="3173095">
                <a:moveTo>
                  <a:pt x="0" y="0"/>
                </a:moveTo>
                <a:lnTo>
                  <a:pt x="3172968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49"/>
          <p:cNvSpPr/>
          <p:nvPr/>
        </p:nvSpPr>
        <p:spPr>
          <a:xfrm>
            <a:off x="500760" y="4171188"/>
            <a:ext cx="3173095" cy="0"/>
          </a:xfrm>
          <a:custGeom>
            <a:avLst/>
            <a:gdLst/>
            <a:ahLst/>
            <a:cxnLst/>
            <a:rect l="l" t="t" r="r" b="b"/>
            <a:pathLst>
              <a:path w="3173095">
                <a:moveTo>
                  <a:pt x="0" y="0"/>
                </a:moveTo>
                <a:lnTo>
                  <a:pt x="3172968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49"/>
          <p:cNvSpPr/>
          <p:nvPr/>
        </p:nvSpPr>
        <p:spPr>
          <a:xfrm>
            <a:off x="509015" y="4448357"/>
            <a:ext cx="3173095" cy="0"/>
          </a:xfrm>
          <a:custGeom>
            <a:avLst/>
            <a:gdLst/>
            <a:ahLst/>
            <a:cxnLst/>
            <a:rect l="l" t="t" r="r" b="b"/>
            <a:pathLst>
              <a:path w="3173095">
                <a:moveTo>
                  <a:pt x="0" y="0"/>
                </a:moveTo>
                <a:lnTo>
                  <a:pt x="3172968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49"/>
          <p:cNvSpPr/>
          <p:nvPr/>
        </p:nvSpPr>
        <p:spPr>
          <a:xfrm>
            <a:off x="609027" y="4733544"/>
            <a:ext cx="3173095" cy="0"/>
          </a:xfrm>
          <a:custGeom>
            <a:avLst/>
            <a:gdLst/>
            <a:ahLst/>
            <a:cxnLst/>
            <a:rect l="l" t="t" r="r" b="b"/>
            <a:pathLst>
              <a:path w="3173095">
                <a:moveTo>
                  <a:pt x="0" y="0"/>
                </a:moveTo>
                <a:lnTo>
                  <a:pt x="3172968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49"/>
          <p:cNvSpPr/>
          <p:nvPr/>
        </p:nvSpPr>
        <p:spPr>
          <a:xfrm>
            <a:off x="571515" y="5013959"/>
            <a:ext cx="3173095" cy="0"/>
          </a:xfrm>
          <a:custGeom>
            <a:avLst/>
            <a:gdLst/>
            <a:ahLst/>
            <a:cxnLst/>
            <a:rect l="l" t="t" r="r" b="b"/>
            <a:pathLst>
              <a:path w="3173095">
                <a:moveTo>
                  <a:pt x="0" y="0"/>
                </a:moveTo>
                <a:lnTo>
                  <a:pt x="3172968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49"/>
          <p:cNvSpPr/>
          <p:nvPr/>
        </p:nvSpPr>
        <p:spPr>
          <a:xfrm>
            <a:off x="571515" y="5295900"/>
            <a:ext cx="3173095" cy="0"/>
          </a:xfrm>
          <a:custGeom>
            <a:avLst/>
            <a:gdLst/>
            <a:ahLst/>
            <a:cxnLst/>
            <a:rect l="l" t="t" r="r" b="b"/>
            <a:pathLst>
              <a:path w="3173095">
                <a:moveTo>
                  <a:pt x="0" y="0"/>
                </a:moveTo>
                <a:lnTo>
                  <a:pt x="3172968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49"/>
          <p:cNvSpPr/>
          <p:nvPr/>
        </p:nvSpPr>
        <p:spPr>
          <a:xfrm>
            <a:off x="693356" y="5576314"/>
            <a:ext cx="3173095" cy="0"/>
          </a:xfrm>
          <a:custGeom>
            <a:avLst/>
            <a:gdLst/>
            <a:ahLst/>
            <a:cxnLst/>
            <a:rect l="l" t="t" r="r" b="b"/>
            <a:pathLst>
              <a:path w="3173095">
                <a:moveTo>
                  <a:pt x="0" y="0"/>
                </a:moveTo>
                <a:lnTo>
                  <a:pt x="3172968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74" name="Picture 2" descr="C:\Users\Магомедрасул\Desktop\bcf27da1d6cd6a77806661bea1e2480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25" y="1339765"/>
            <a:ext cx="3496549" cy="23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Магомедрасул\Desktop\b0154f58ad371b76d68e24c8532e380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9351" y="3713175"/>
            <a:ext cx="3539495" cy="202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object 56"/>
          <p:cNvSpPr/>
          <p:nvPr/>
        </p:nvSpPr>
        <p:spPr>
          <a:xfrm>
            <a:off x="3538599" y="3608833"/>
            <a:ext cx="384175" cy="2134740"/>
          </a:xfrm>
          <a:custGeom>
            <a:avLst/>
            <a:gdLst/>
            <a:ahLst/>
            <a:cxnLst/>
            <a:rect l="l" t="t" r="r" b="b"/>
            <a:pathLst>
              <a:path w="384175" h="2303145">
                <a:moveTo>
                  <a:pt x="384048" y="0"/>
                </a:moveTo>
                <a:lnTo>
                  <a:pt x="0" y="0"/>
                </a:lnTo>
                <a:lnTo>
                  <a:pt x="0" y="2302764"/>
                </a:lnTo>
                <a:lnTo>
                  <a:pt x="384048" y="2302764"/>
                </a:lnTo>
                <a:lnTo>
                  <a:pt x="384048" y="0"/>
                </a:lnTo>
                <a:close/>
              </a:path>
            </a:pathLst>
          </a:custGeom>
          <a:solidFill>
            <a:srgbClr val="526C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6"/>
          <p:cNvSpPr/>
          <p:nvPr/>
        </p:nvSpPr>
        <p:spPr>
          <a:xfrm>
            <a:off x="1542249" y="3467243"/>
            <a:ext cx="384176" cy="2164317"/>
          </a:xfrm>
          <a:custGeom>
            <a:avLst/>
            <a:gdLst/>
            <a:ahLst/>
            <a:cxnLst/>
            <a:rect l="l" t="t" r="r" b="b"/>
            <a:pathLst>
              <a:path w="384175" h="2303145">
                <a:moveTo>
                  <a:pt x="384048" y="0"/>
                </a:moveTo>
                <a:lnTo>
                  <a:pt x="0" y="0"/>
                </a:lnTo>
                <a:lnTo>
                  <a:pt x="0" y="2302764"/>
                </a:lnTo>
                <a:lnTo>
                  <a:pt x="384048" y="2302764"/>
                </a:lnTo>
                <a:lnTo>
                  <a:pt x="384048" y="0"/>
                </a:lnTo>
                <a:close/>
              </a:path>
            </a:pathLst>
          </a:custGeom>
          <a:solidFill>
            <a:srgbClr val="526C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6"/>
          <p:cNvSpPr/>
          <p:nvPr/>
        </p:nvSpPr>
        <p:spPr>
          <a:xfrm>
            <a:off x="2620707" y="3758693"/>
            <a:ext cx="369763" cy="2143776"/>
          </a:xfrm>
          <a:custGeom>
            <a:avLst/>
            <a:gdLst/>
            <a:ahLst/>
            <a:cxnLst/>
            <a:rect l="l" t="t" r="r" b="b"/>
            <a:pathLst>
              <a:path w="384175" h="2303145">
                <a:moveTo>
                  <a:pt x="384048" y="0"/>
                </a:moveTo>
                <a:lnTo>
                  <a:pt x="0" y="0"/>
                </a:lnTo>
                <a:lnTo>
                  <a:pt x="0" y="2302764"/>
                </a:lnTo>
                <a:lnTo>
                  <a:pt x="384048" y="2302764"/>
                </a:lnTo>
                <a:lnTo>
                  <a:pt x="384048" y="0"/>
                </a:lnTo>
                <a:close/>
              </a:path>
            </a:pathLst>
          </a:custGeom>
          <a:solidFill>
            <a:srgbClr val="526C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72"/>
          <p:cNvSpPr txBox="1"/>
          <p:nvPr/>
        </p:nvSpPr>
        <p:spPr>
          <a:xfrm>
            <a:off x="2515932" y="5902468"/>
            <a:ext cx="488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0" dirty="0">
                <a:latin typeface="Trebuchet MS"/>
                <a:cs typeface="Trebuchet MS"/>
              </a:rPr>
              <a:t>2018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60" name="object 67"/>
          <p:cNvSpPr txBox="1"/>
          <p:nvPr/>
        </p:nvSpPr>
        <p:spPr>
          <a:xfrm>
            <a:off x="3490340" y="3274649"/>
            <a:ext cx="4324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60" dirty="0" smtClean="0">
                <a:latin typeface="Trebuchet MS"/>
                <a:cs typeface="Trebuchet MS"/>
              </a:rPr>
              <a:t>16,9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62" name="object 56"/>
          <p:cNvSpPr/>
          <p:nvPr/>
        </p:nvSpPr>
        <p:spPr>
          <a:xfrm>
            <a:off x="4191000" y="3276600"/>
            <a:ext cx="460375" cy="2591940"/>
          </a:xfrm>
          <a:custGeom>
            <a:avLst/>
            <a:gdLst/>
            <a:ahLst/>
            <a:cxnLst/>
            <a:rect l="l" t="t" r="r" b="b"/>
            <a:pathLst>
              <a:path w="384175" h="2303145">
                <a:moveTo>
                  <a:pt x="384048" y="0"/>
                </a:moveTo>
                <a:lnTo>
                  <a:pt x="0" y="0"/>
                </a:lnTo>
                <a:lnTo>
                  <a:pt x="0" y="2302764"/>
                </a:lnTo>
                <a:lnTo>
                  <a:pt x="384048" y="2302764"/>
                </a:lnTo>
                <a:lnTo>
                  <a:pt x="384048" y="0"/>
                </a:lnTo>
                <a:close/>
              </a:path>
            </a:pathLst>
          </a:custGeom>
          <a:solidFill>
            <a:srgbClr val="526C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72"/>
          <p:cNvSpPr txBox="1"/>
          <p:nvPr/>
        </p:nvSpPr>
        <p:spPr>
          <a:xfrm>
            <a:off x="4191000" y="5867400"/>
            <a:ext cx="488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0" dirty="0" smtClean="0">
                <a:latin typeface="Trebuchet MS"/>
                <a:cs typeface="Trebuchet MS"/>
              </a:rPr>
              <a:t>20</a:t>
            </a:r>
            <a:r>
              <a:rPr lang="ru-RU" sz="1800" b="1" spc="-150" dirty="0" smtClean="0">
                <a:latin typeface="Trebuchet MS"/>
                <a:cs typeface="Trebuchet MS"/>
              </a:rPr>
              <a:t>20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64" name="object 67"/>
          <p:cNvSpPr txBox="1"/>
          <p:nvPr/>
        </p:nvSpPr>
        <p:spPr>
          <a:xfrm>
            <a:off x="4191000" y="2895600"/>
            <a:ext cx="4324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60" dirty="0" smtClean="0">
                <a:latin typeface="Trebuchet MS"/>
                <a:cs typeface="Trebuchet MS"/>
              </a:rPr>
              <a:t>22,4</a:t>
            </a:r>
            <a:endParaRPr sz="18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5310" y="782828"/>
            <a:ext cx="3292475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5" dirty="0">
                <a:solidFill>
                  <a:srgbClr val="1E487B"/>
                </a:solidFill>
                <a:latin typeface="Trebuchet MS"/>
                <a:cs typeface="Trebuchet MS"/>
              </a:rPr>
              <a:t>Доля</a:t>
            </a:r>
            <a:r>
              <a:rPr sz="1800" b="1" spc="-135" dirty="0">
                <a:solidFill>
                  <a:srgbClr val="1E487B"/>
                </a:solidFill>
                <a:latin typeface="Trebuchet MS"/>
                <a:cs typeface="Trebuchet MS"/>
              </a:rPr>
              <a:t> </a:t>
            </a:r>
            <a:r>
              <a:rPr sz="1800" b="1" spc="-130" dirty="0">
                <a:solidFill>
                  <a:srgbClr val="1E487B"/>
                </a:solidFill>
                <a:latin typeface="Trebuchet MS"/>
                <a:cs typeface="Trebuchet MS"/>
              </a:rPr>
              <a:t>учащихся,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b="1" spc="-114" dirty="0">
                <a:solidFill>
                  <a:srgbClr val="1E487B"/>
                </a:solidFill>
                <a:latin typeface="Trebuchet MS"/>
                <a:cs typeface="Trebuchet MS"/>
              </a:rPr>
              <a:t>охваченных</a:t>
            </a:r>
            <a:r>
              <a:rPr sz="1800" b="1" spc="-150" dirty="0">
                <a:solidFill>
                  <a:srgbClr val="1E487B"/>
                </a:solidFill>
                <a:latin typeface="Trebuchet MS"/>
                <a:cs typeface="Trebuchet MS"/>
              </a:rPr>
              <a:t> </a:t>
            </a:r>
            <a:r>
              <a:rPr sz="1800" b="1" spc="-75" dirty="0">
                <a:solidFill>
                  <a:srgbClr val="1E487B"/>
                </a:solidFill>
                <a:latin typeface="Trebuchet MS"/>
                <a:cs typeface="Trebuchet MS"/>
              </a:rPr>
              <a:t>программами</a:t>
            </a:r>
            <a:endParaRPr sz="1800" dirty="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1800" b="1" spc="-105" dirty="0">
                <a:solidFill>
                  <a:srgbClr val="1E487B"/>
                </a:solidFill>
                <a:latin typeface="Trebuchet MS"/>
                <a:cs typeface="Trebuchet MS"/>
              </a:rPr>
              <a:t>Федерального</a:t>
            </a:r>
            <a:r>
              <a:rPr sz="1800" b="1" spc="-180" dirty="0">
                <a:solidFill>
                  <a:srgbClr val="1E487B"/>
                </a:solidFill>
                <a:latin typeface="Trebuchet MS"/>
                <a:cs typeface="Trebuchet MS"/>
              </a:rPr>
              <a:t> </a:t>
            </a:r>
            <a:r>
              <a:rPr sz="1800" b="1" spc="-120" dirty="0">
                <a:solidFill>
                  <a:srgbClr val="1E487B"/>
                </a:solidFill>
                <a:latin typeface="Trebuchet MS"/>
                <a:cs typeface="Trebuchet MS"/>
              </a:rPr>
              <a:t>государственного  </a:t>
            </a:r>
            <a:r>
              <a:rPr sz="1800" b="1" spc="-100" dirty="0">
                <a:solidFill>
                  <a:srgbClr val="1E487B"/>
                </a:solidFill>
                <a:latin typeface="Trebuchet MS"/>
                <a:cs typeface="Trebuchet MS"/>
              </a:rPr>
              <a:t>образовательного</a:t>
            </a:r>
            <a:r>
              <a:rPr sz="1800" b="1" spc="-180" dirty="0">
                <a:solidFill>
                  <a:srgbClr val="1E487B"/>
                </a:solidFill>
                <a:latin typeface="Trebuchet MS"/>
                <a:cs typeface="Trebuchet MS"/>
              </a:rPr>
              <a:t> </a:t>
            </a:r>
            <a:r>
              <a:rPr sz="1800" b="1" spc="-114" dirty="0">
                <a:solidFill>
                  <a:srgbClr val="1E487B"/>
                </a:solidFill>
                <a:latin typeface="Trebuchet MS"/>
                <a:cs typeface="Trebuchet MS"/>
              </a:rPr>
              <a:t>стандарта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b="1" spc="-100" dirty="0">
                <a:solidFill>
                  <a:srgbClr val="1E487B"/>
                </a:solidFill>
                <a:latin typeface="Trebuchet MS"/>
                <a:cs typeface="Trebuchet MS"/>
              </a:rPr>
              <a:t>общего</a:t>
            </a:r>
            <a:r>
              <a:rPr sz="1800" b="1" spc="-150" dirty="0">
                <a:solidFill>
                  <a:srgbClr val="1E487B"/>
                </a:solidFill>
                <a:latin typeface="Trebuchet MS"/>
                <a:cs typeface="Trebuchet MS"/>
              </a:rPr>
              <a:t> </a:t>
            </a:r>
            <a:r>
              <a:rPr sz="1800" b="1" spc="-85" dirty="0">
                <a:solidFill>
                  <a:srgbClr val="1E487B"/>
                </a:solidFill>
                <a:latin typeface="Trebuchet MS"/>
                <a:cs typeface="Trebuchet MS"/>
              </a:rPr>
              <a:t>образования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643376" y="1571625"/>
            <a:ext cx="5143500" cy="417830"/>
          </a:xfrm>
          <a:custGeom>
            <a:avLst/>
            <a:gdLst/>
            <a:ahLst/>
            <a:cxnLst/>
            <a:rect l="l" t="t" r="r" b="b"/>
            <a:pathLst>
              <a:path w="5143500" h="417830">
                <a:moveTo>
                  <a:pt x="4917948" y="0"/>
                </a:moveTo>
                <a:lnTo>
                  <a:pt x="4917948" y="26162"/>
                </a:lnTo>
                <a:lnTo>
                  <a:pt x="0" y="26162"/>
                </a:lnTo>
                <a:lnTo>
                  <a:pt x="0" y="391287"/>
                </a:lnTo>
                <a:lnTo>
                  <a:pt x="4917948" y="391287"/>
                </a:lnTo>
                <a:lnTo>
                  <a:pt x="4917948" y="417575"/>
                </a:lnTo>
                <a:lnTo>
                  <a:pt x="5143373" y="208787"/>
                </a:lnTo>
                <a:lnTo>
                  <a:pt x="4917948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1800" y="2468245"/>
            <a:ext cx="8388350" cy="4237355"/>
          </a:xfrm>
          <a:custGeom>
            <a:avLst/>
            <a:gdLst/>
            <a:ahLst/>
            <a:cxnLst/>
            <a:rect l="l" t="t" r="r" b="b"/>
            <a:pathLst>
              <a:path w="8388350" h="4237355">
                <a:moveTo>
                  <a:pt x="0" y="261492"/>
                </a:moveTo>
                <a:lnTo>
                  <a:pt x="4211" y="214494"/>
                </a:lnTo>
                <a:lnTo>
                  <a:pt x="16355" y="170257"/>
                </a:lnTo>
                <a:lnTo>
                  <a:pt x="35692" y="129521"/>
                </a:lnTo>
                <a:lnTo>
                  <a:pt x="61484" y="93024"/>
                </a:lnTo>
                <a:lnTo>
                  <a:pt x="92992" y="61506"/>
                </a:lnTo>
                <a:lnTo>
                  <a:pt x="129479" y="35705"/>
                </a:lnTo>
                <a:lnTo>
                  <a:pt x="170207" y="16361"/>
                </a:lnTo>
                <a:lnTo>
                  <a:pt x="214436" y="4213"/>
                </a:lnTo>
                <a:lnTo>
                  <a:pt x="261429" y="0"/>
                </a:lnTo>
                <a:lnTo>
                  <a:pt x="8126983" y="0"/>
                </a:lnTo>
                <a:lnTo>
                  <a:pt x="8173944" y="4213"/>
                </a:lnTo>
                <a:lnTo>
                  <a:pt x="8218152" y="16361"/>
                </a:lnTo>
                <a:lnTo>
                  <a:pt x="8258866" y="35705"/>
                </a:lnTo>
                <a:lnTo>
                  <a:pt x="8295347" y="61506"/>
                </a:lnTo>
                <a:lnTo>
                  <a:pt x="8326854" y="93024"/>
                </a:lnTo>
                <a:lnTo>
                  <a:pt x="8352648" y="129521"/>
                </a:lnTo>
                <a:lnTo>
                  <a:pt x="8371989" y="170257"/>
                </a:lnTo>
                <a:lnTo>
                  <a:pt x="8384136" y="214494"/>
                </a:lnTo>
                <a:lnTo>
                  <a:pt x="8388350" y="261492"/>
                </a:lnTo>
                <a:lnTo>
                  <a:pt x="8388350" y="3975671"/>
                </a:lnTo>
                <a:lnTo>
                  <a:pt x="8384136" y="4022664"/>
                </a:lnTo>
                <a:lnTo>
                  <a:pt x="8371989" y="4066893"/>
                </a:lnTo>
                <a:lnTo>
                  <a:pt x="8352648" y="4107621"/>
                </a:lnTo>
                <a:lnTo>
                  <a:pt x="8326854" y="4144108"/>
                </a:lnTo>
                <a:lnTo>
                  <a:pt x="8295347" y="4175616"/>
                </a:lnTo>
                <a:lnTo>
                  <a:pt x="8258866" y="4201408"/>
                </a:lnTo>
                <a:lnTo>
                  <a:pt x="8218152" y="4220745"/>
                </a:lnTo>
                <a:lnTo>
                  <a:pt x="8173944" y="4232889"/>
                </a:lnTo>
                <a:lnTo>
                  <a:pt x="8126983" y="4237101"/>
                </a:lnTo>
                <a:lnTo>
                  <a:pt x="261429" y="4237101"/>
                </a:lnTo>
                <a:lnTo>
                  <a:pt x="214436" y="4232889"/>
                </a:lnTo>
                <a:lnTo>
                  <a:pt x="170207" y="4220745"/>
                </a:lnTo>
                <a:lnTo>
                  <a:pt x="129479" y="4201408"/>
                </a:lnTo>
                <a:lnTo>
                  <a:pt x="92992" y="4175616"/>
                </a:lnTo>
                <a:lnTo>
                  <a:pt x="61484" y="4144108"/>
                </a:lnTo>
                <a:lnTo>
                  <a:pt x="35692" y="4107621"/>
                </a:lnTo>
                <a:lnTo>
                  <a:pt x="16355" y="4066893"/>
                </a:lnTo>
                <a:lnTo>
                  <a:pt x="4211" y="4022664"/>
                </a:lnTo>
                <a:lnTo>
                  <a:pt x="0" y="3975671"/>
                </a:lnTo>
                <a:lnTo>
                  <a:pt x="0" y="261492"/>
                </a:lnTo>
                <a:close/>
              </a:path>
            </a:pathLst>
          </a:custGeom>
          <a:ln w="28575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64363" y="370647"/>
            <a:ext cx="797483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65" dirty="0" err="1"/>
              <a:t>Реализация</a:t>
            </a:r>
            <a:r>
              <a:rPr sz="2800" spc="-165" dirty="0"/>
              <a:t> </a:t>
            </a:r>
            <a:r>
              <a:rPr lang="ru-RU" sz="2800" spc="-165" dirty="0" smtClean="0"/>
              <a:t> </a:t>
            </a:r>
            <a:r>
              <a:rPr sz="2800" spc="-245" dirty="0" smtClean="0"/>
              <a:t>ФГОС </a:t>
            </a:r>
            <a:r>
              <a:rPr lang="ru-RU" sz="2800" spc="-245" dirty="0" smtClean="0"/>
              <a:t>  </a:t>
            </a:r>
            <a:r>
              <a:rPr sz="2800" spc="-180" dirty="0" err="1" smtClean="0"/>
              <a:t>общего</a:t>
            </a:r>
            <a:r>
              <a:rPr sz="2800" spc="-330" dirty="0" smtClean="0"/>
              <a:t> </a:t>
            </a:r>
            <a:r>
              <a:rPr lang="ru-RU" sz="2800" spc="-330" dirty="0" smtClean="0"/>
              <a:t>        </a:t>
            </a:r>
            <a:r>
              <a:rPr sz="2800" spc="-140" dirty="0" err="1" smtClean="0"/>
              <a:t>образования</a:t>
            </a:r>
            <a:endParaRPr sz="2800" spc="-140" dirty="0"/>
          </a:p>
        </p:txBody>
      </p:sp>
      <p:sp>
        <p:nvSpPr>
          <p:cNvPr id="6" name="object 6"/>
          <p:cNvSpPr txBox="1"/>
          <p:nvPr/>
        </p:nvSpPr>
        <p:spPr>
          <a:xfrm>
            <a:off x="4724400" y="1066800"/>
            <a:ext cx="857250" cy="848994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sz="2400" b="1" spc="-215" dirty="0">
                <a:solidFill>
                  <a:srgbClr val="C00000"/>
                </a:solidFill>
                <a:latin typeface="Trebuchet MS"/>
                <a:cs typeface="Trebuchet MS"/>
              </a:rPr>
              <a:t>66,8</a:t>
            </a:r>
            <a:r>
              <a:rPr sz="2400" b="1" spc="-254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b="1" spc="105" dirty="0">
                <a:solidFill>
                  <a:srgbClr val="C00000"/>
                </a:solidFill>
                <a:latin typeface="Trebuchet MS"/>
                <a:cs typeface="Trebuchet MS"/>
              </a:rPr>
              <a:t>%</a:t>
            </a:r>
            <a:endParaRPr sz="2400" dirty="0">
              <a:latin typeface="Trebuchet MS"/>
              <a:cs typeface="Trebuchet MS"/>
            </a:endParaRPr>
          </a:p>
          <a:p>
            <a:pPr marL="100330">
              <a:lnSpc>
                <a:spcPct val="100000"/>
              </a:lnSpc>
              <a:spcBef>
                <a:spcPts val="550"/>
              </a:spcBef>
            </a:pPr>
            <a:r>
              <a:rPr sz="2000" b="1" spc="-160" dirty="0" smtClean="0">
                <a:solidFill>
                  <a:srgbClr val="1E487B"/>
                </a:solidFill>
                <a:latin typeface="Trebuchet MS"/>
                <a:cs typeface="Trebuchet MS"/>
              </a:rPr>
              <a:t>20</a:t>
            </a:r>
            <a:r>
              <a:rPr lang="ru-RU" sz="2000" b="1" spc="-160" dirty="0" smtClean="0">
                <a:solidFill>
                  <a:srgbClr val="1E487B"/>
                </a:solidFill>
                <a:latin typeface="Trebuchet MS"/>
                <a:cs typeface="Trebuchet MS"/>
              </a:rPr>
              <a:t>18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67400" y="1066800"/>
            <a:ext cx="1011555" cy="848994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lang="ru-RU" sz="2400" b="1" spc="-210" dirty="0" smtClean="0">
                <a:solidFill>
                  <a:srgbClr val="C00000"/>
                </a:solidFill>
                <a:latin typeface="Trebuchet MS"/>
                <a:cs typeface="Trebuchet MS"/>
              </a:rPr>
              <a:t>83,9</a:t>
            </a:r>
            <a:r>
              <a:rPr sz="2400" b="1" spc="-260" dirty="0" smtClean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b="1" spc="105" dirty="0">
                <a:solidFill>
                  <a:srgbClr val="C00000"/>
                </a:solidFill>
                <a:latin typeface="Trebuchet MS"/>
                <a:cs typeface="Trebuchet MS"/>
              </a:rPr>
              <a:t>%</a:t>
            </a:r>
            <a:endParaRPr sz="2400" dirty="0">
              <a:latin typeface="Trebuchet MS"/>
              <a:cs typeface="Trebuchet MS"/>
            </a:endParaRPr>
          </a:p>
          <a:p>
            <a:pPr marL="83820">
              <a:lnSpc>
                <a:spcPct val="100000"/>
              </a:lnSpc>
              <a:spcBef>
                <a:spcPts val="550"/>
              </a:spcBef>
            </a:pPr>
            <a:r>
              <a:rPr sz="2000" b="1" spc="-160" dirty="0" smtClean="0">
                <a:solidFill>
                  <a:srgbClr val="1E487B"/>
                </a:solidFill>
                <a:latin typeface="Trebuchet MS"/>
                <a:cs typeface="Trebuchet MS"/>
              </a:rPr>
              <a:t>20</a:t>
            </a:r>
            <a:r>
              <a:rPr lang="ru-RU" sz="2000" b="1" spc="-160" dirty="0" smtClean="0">
                <a:solidFill>
                  <a:srgbClr val="1E487B"/>
                </a:solidFill>
                <a:latin typeface="Trebuchet MS"/>
                <a:cs typeface="Trebuchet MS"/>
              </a:rPr>
              <a:t>19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33800" y="1066800"/>
            <a:ext cx="857250" cy="848994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sz="2400" b="1" spc="-215" dirty="0">
                <a:solidFill>
                  <a:srgbClr val="C00000"/>
                </a:solidFill>
                <a:latin typeface="Trebuchet MS"/>
                <a:cs typeface="Trebuchet MS"/>
              </a:rPr>
              <a:t>57,5</a:t>
            </a:r>
            <a:r>
              <a:rPr sz="2400" b="1" spc="-254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b="1" spc="105" dirty="0">
                <a:solidFill>
                  <a:srgbClr val="C00000"/>
                </a:solidFill>
                <a:latin typeface="Trebuchet MS"/>
                <a:cs typeface="Trebuchet MS"/>
              </a:rPr>
              <a:t>%</a:t>
            </a:r>
            <a:endParaRPr sz="24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2000" b="1" spc="-160" dirty="0" smtClean="0">
                <a:solidFill>
                  <a:srgbClr val="1E487B"/>
                </a:solidFill>
                <a:latin typeface="Trebuchet MS"/>
                <a:cs typeface="Trebuchet MS"/>
              </a:rPr>
              <a:t>201</a:t>
            </a:r>
            <a:r>
              <a:rPr lang="ru-RU" sz="2000" b="1" spc="-160" dirty="0" smtClean="0">
                <a:solidFill>
                  <a:srgbClr val="1E487B"/>
                </a:solidFill>
                <a:latin typeface="Trebuchet MS"/>
                <a:cs typeface="Trebuchet MS"/>
              </a:rPr>
              <a:t>7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0715" y="3048000"/>
            <a:ext cx="7970520" cy="359136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99085" algn="l"/>
              </a:tabLst>
            </a:pPr>
            <a:r>
              <a:rPr sz="2000" spc="-125" dirty="0">
                <a:latin typeface="Trebuchet MS"/>
                <a:cs typeface="Trebuchet MS"/>
              </a:rPr>
              <a:t>	</a:t>
            </a:r>
            <a:r>
              <a:rPr lang="ru-RU" sz="2400" b="1" spc="-125" dirty="0" smtClean="0">
                <a:solidFill>
                  <a:schemeClr val="accent1"/>
                </a:solidFill>
                <a:latin typeface="Trebuchet MS"/>
                <a:cs typeface="Trebuchet MS"/>
              </a:rPr>
              <a:t>Задача:</a:t>
            </a:r>
            <a:r>
              <a:rPr lang="ru-RU" sz="2400" b="1" spc="-125" dirty="0" smtClean="0">
                <a:latin typeface="Trebuchet MS"/>
                <a:cs typeface="Trebuchet MS"/>
              </a:rPr>
              <a:t> </a:t>
            </a:r>
            <a:r>
              <a:rPr sz="2400" b="1" spc="-70" dirty="0" err="1" smtClean="0">
                <a:latin typeface="Trebuchet MS"/>
                <a:cs typeface="Trebuchet MS"/>
              </a:rPr>
              <a:t>обновление</a:t>
            </a:r>
            <a:r>
              <a:rPr sz="2400" b="1" spc="-155" dirty="0" smtClean="0">
                <a:latin typeface="Trebuchet MS"/>
                <a:cs typeface="Trebuchet MS"/>
              </a:rPr>
              <a:t> </a:t>
            </a:r>
            <a:r>
              <a:rPr sz="2400" b="1" spc="-85" dirty="0">
                <a:latin typeface="Trebuchet MS"/>
                <a:cs typeface="Trebuchet MS"/>
              </a:rPr>
              <a:t>учебных</a:t>
            </a:r>
            <a:r>
              <a:rPr sz="2400" b="1" spc="-160" dirty="0">
                <a:latin typeface="Trebuchet MS"/>
                <a:cs typeface="Trebuchet MS"/>
              </a:rPr>
              <a:t> </a:t>
            </a:r>
            <a:r>
              <a:rPr sz="2400" b="1" spc="-65" dirty="0">
                <a:latin typeface="Trebuchet MS"/>
                <a:cs typeface="Trebuchet MS"/>
              </a:rPr>
              <a:t>и</a:t>
            </a:r>
            <a:r>
              <a:rPr sz="2400" b="1" spc="-165" dirty="0">
                <a:latin typeface="Trebuchet MS"/>
                <a:cs typeface="Trebuchet MS"/>
              </a:rPr>
              <a:t> </a:t>
            </a:r>
            <a:r>
              <a:rPr sz="2400" b="1" spc="-100" dirty="0">
                <a:latin typeface="Trebuchet MS"/>
                <a:cs typeface="Trebuchet MS"/>
              </a:rPr>
              <a:t>методических</a:t>
            </a:r>
            <a:r>
              <a:rPr sz="2400" b="1" spc="-160" dirty="0">
                <a:latin typeface="Trebuchet MS"/>
                <a:cs typeface="Trebuchet MS"/>
              </a:rPr>
              <a:t> </a:t>
            </a:r>
            <a:r>
              <a:rPr sz="2400" b="1" spc="-75" dirty="0">
                <a:latin typeface="Trebuchet MS"/>
                <a:cs typeface="Trebuchet MS"/>
              </a:rPr>
              <a:t>материалов</a:t>
            </a:r>
            <a:r>
              <a:rPr sz="2400" b="1" spc="-190" dirty="0">
                <a:latin typeface="Trebuchet MS"/>
                <a:cs typeface="Trebuchet MS"/>
              </a:rPr>
              <a:t> </a:t>
            </a:r>
            <a:r>
              <a:rPr sz="2400" b="1" spc="-150" dirty="0">
                <a:latin typeface="Trebuchet MS"/>
                <a:cs typeface="Trebuchet MS"/>
              </a:rPr>
              <a:t>с</a:t>
            </a:r>
            <a:r>
              <a:rPr sz="2400" b="1" spc="-145" dirty="0">
                <a:latin typeface="Trebuchet MS"/>
                <a:cs typeface="Trebuchet MS"/>
              </a:rPr>
              <a:t> </a:t>
            </a:r>
            <a:r>
              <a:rPr sz="2400" b="1" spc="-90" dirty="0" err="1" smtClean="0">
                <a:latin typeface="Trebuchet MS"/>
                <a:cs typeface="Trebuchet MS"/>
              </a:rPr>
              <a:t>учетом</a:t>
            </a:r>
            <a:r>
              <a:rPr lang="ru-RU" sz="2400" b="1" dirty="0" smtClean="0">
                <a:latin typeface="Trebuchet MS"/>
                <a:cs typeface="Trebuchet MS"/>
              </a:rPr>
              <a:t> </a:t>
            </a:r>
            <a:r>
              <a:rPr sz="2400" b="1" spc="-70" dirty="0" err="1" smtClean="0">
                <a:latin typeface="Trebuchet MS"/>
                <a:cs typeface="Trebuchet MS"/>
              </a:rPr>
              <a:t>переориентации</a:t>
            </a:r>
            <a:r>
              <a:rPr sz="2400" b="1" spc="-185" dirty="0" smtClean="0">
                <a:latin typeface="Trebuchet MS"/>
                <a:cs typeface="Trebuchet MS"/>
              </a:rPr>
              <a:t> </a:t>
            </a:r>
            <a:r>
              <a:rPr sz="2400" b="1" spc="-95" dirty="0">
                <a:latin typeface="Trebuchet MS"/>
                <a:cs typeface="Trebuchet MS"/>
              </a:rPr>
              <a:t>системы</a:t>
            </a:r>
            <a:r>
              <a:rPr sz="2400" b="1" spc="-175" dirty="0">
                <a:latin typeface="Trebuchet MS"/>
                <a:cs typeface="Trebuchet MS"/>
              </a:rPr>
              <a:t> </a:t>
            </a:r>
            <a:r>
              <a:rPr sz="2400" b="1" spc="-60" dirty="0">
                <a:latin typeface="Trebuchet MS"/>
                <a:cs typeface="Trebuchet MS"/>
              </a:rPr>
              <a:t>образования</a:t>
            </a:r>
            <a:r>
              <a:rPr sz="2400" b="1" spc="-160" dirty="0">
                <a:latin typeface="Trebuchet MS"/>
                <a:cs typeface="Trebuchet MS"/>
              </a:rPr>
              <a:t> </a:t>
            </a:r>
            <a:r>
              <a:rPr sz="2400" b="1" spc="-60" dirty="0">
                <a:latin typeface="Trebuchet MS"/>
                <a:cs typeface="Trebuchet MS"/>
              </a:rPr>
              <a:t>на</a:t>
            </a:r>
            <a:r>
              <a:rPr sz="2400" b="1" spc="-150" dirty="0">
                <a:latin typeface="Trebuchet MS"/>
                <a:cs typeface="Trebuchet MS"/>
              </a:rPr>
              <a:t> </a:t>
            </a:r>
            <a:r>
              <a:rPr sz="2400" b="1" spc="-60" dirty="0" err="1">
                <a:latin typeface="Trebuchet MS"/>
                <a:cs typeface="Trebuchet MS"/>
              </a:rPr>
              <a:t>новые</a:t>
            </a:r>
            <a:r>
              <a:rPr sz="2400" b="1" spc="-140" dirty="0">
                <a:latin typeface="Trebuchet MS"/>
                <a:cs typeface="Trebuchet MS"/>
              </a:rPr>
              <a:t> </a:t>
            </a:r>
            <a:r>
              <a:rPr sz="2400" b="1" spc="-120" dirty="0" err="1" smtClean="0">
                <a:latin typeface="Trebuchet MS"/>
                <a:cs typeface="Trebuchet MS"/>
              </a:rPr>
              <a:t>результаты</a:t>
            </a:r>
            <a:r>
              <a:rPr sz="2400" b="1" spc="-120" dirty="0" smtClean="0">
                <a:latin typeface="Trebuchet MS"/>
                <a:cs typeface="Trebuchet MS"/>
              </a:rPr>
              <a:t>,</a:t>
            </a:r>
            <a:r>
              <a:rPr lang="ru-RU" sz="2400" b="1" dirty="0" smtClean="0">
                <a:latin typeface="Trebuchet MS"/>
                <a:cs typeface="Trebuchet MS"/>
              </a:rPr>
              <a:t> </a:t>
            </a:r>
            <a:r>
              <a:rPr sz="2400" b="1" spc="-80" dirty="0" err="1" smtClean="0">
                <a:latin typeface="Trebuchet MS"/>
                <a:cs typeface="Trebuchet MS"/>
              </a:rPr>
              <a:t>связанные</a:t>
            </a:r>
            <a:r>
              <a:rPr sz="2400" b="1" spc="-145" dirty="0" smtClean="0">
                <a:latin typeface="Trebuchet MS"/>
                <a:cs typeface="Trebuchet MS"/>
              </a:rPr>
              <a:t> </a:t>
            </a:r>
            <a:r>
              <a:rPr sz="2400" b="1" spc="-150" dirty="0">
                <a:latin typeface="Trebuchet MS"/>
                <a:cs typeface="Trebuchet MS"/>
              </a:rPr>
              <a:t>с </a:t>
            </a:r>
            <a:r>
              <a:rPr sz="2400" b="1" spc="-60" dirty="0">
                <a:latin typeface="Trebuchet MS"/>
                <a:cs typeface="Trebuchet MS"/>
              </a:rPr>
              <a:t>«навыками</a:t>
            </a:r>
            <a:r>
              <a:rPr sz="2400" b="1" spc="-175" dirty="0">
                <a:latin typeface="Trebuchet MS"/>
                <a:cs typeface="Trebuchet MS"/>
              </a:rPr>
              <a:t> </a:t>
            </a:r>
            <a:r>
              <a:rPr sz="2400" b="1" spc="-35" dirty="0">
                <a:latin typeface="Trebuchet MS"/>
                <a:cs typeface="Trebuchet MS"/>
              </a:rPr>
              <a:t>21</a:t>
            </a:r>
            <a:r>
              <a:rPr sz="2400" b="1" spc="-165" dirty="0">
                <a:latin typeface="Trebuchet MS"/>
                <a:cs typeface="Trebuchet MS"/>
              </a:rPr>
              <a:t> </a:t>
            </a:r>
            <a:r>
              <a:rPr sz="2400" b="1" spc="-80" dirty="0">
                <a:latin typeface="Trebuchet MS"/>
                <a:cs typeface="Trebuchet MS"/>
              </a:rPr>
              <a:t>века»</a:t>
            </a:r>
            <a:r>
              <a:rPr sz="2400" b="1" spc="-140" dirty="0">
                <a:latin typeface="Trebuchet MS"/>
                <a:cs typeface="Trebuchet MS"/>
              </a:rPr>
              <a:t> </a:t>
            </a:r>
            <a:r>
              <a:rPr sz="2400" b="1" spc="-125" dirty="0">
                <a:latin typeface="Trebuchet MS"/>
                <a:cs typeface="Trebuchet MS"/>
              </a:rPr>
              <a:t>-</a:t>
            </a:r>
            <a:r>
              <a:rPr sz="2400" b="1" spc="-165" dirty="0">
                <a:latin typeface="Trebuchet MS"/>
                <a:cs typeface="Trebuchet MS"/>
              </a:rPr>
              <a:t> </a:t>
            </a:r>
            <a:r>
              <a:rPr sz="2400" b="1" spc="-105" dirty="0">
                <a:solidFill>
                  <a:srgbClr val="C00000"/>
                </a:solidFill>
                <a:latin typeface="Trebuchet MS"/>
                <a:cs typeface="Trebuchet MS"/>
              </a:rPr>
              <a:t>функциональной</a:t>
            </a:r>
            <a:r>
              <a:rPr sz="2400" b="1" spc="-20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b="1" spc="-110" dirty="0">
                <a:solidFill>
                  <a:srgbClr val="C00000"/>
                </a:solidFill>
                <a:latin typeface="Trebuchet MS"/>
                <a:cs typeface="Trebuchet MS"/>
              </a:rPr>
              <a:t>грамотностью</a:t>
            </a:r>
            <a:endParaRPr sz="2400" b="1" dirty="0">
              <a:latin typeface="Trebuchet MS"/>
              <a:cs typeface="Trebuchet MS"/>
            </a:endParaRPr>
          </a:p>
          <a:p>
            <a:pPr marL="299085" marR="80645" algn="just">
              <a:lnSpc>
                <a:spcPct val="100000"/>
              </a:lnSpc>
            </a:pPr>
            <a:r>
              <a:rPr sz="2400" b="1" spc="-135" dirty="0">
                <a:solidFill>
                  <a:srgbClr val="C00000"/>
                </a:solidFill>
                <a:latin typeface="Trebuchet MS"/>
                <a:cs typeface="Trebuchet MS"/>
              </a:rPr>
              <a:t>учащихся </a:t>
            </a:r>
            <a:r>
              <a:rPr sz="2400" b="1" spc="-90" dirty="0">
                <a:solidFill>
                  <a:srgbClr val="C00000"/>
                </a:solidFill>
                <a:latin typeface="Trebuchet MS"/>
                <a:cs typeface="Trebuchet MS"/>
              </a:rPr>
              <a:t>и </a:t>
            </a:r>
            <a:r>
              <a:rPr sz="2400" b="1" spc="-105" dirty="0">
                <a:solidFill>
                  <a:srgbClr val="C00000"/>
                </a:solidFill>
                <a:latin typeface="Trebuchet MS"/>
                <a:cs typeface="Trebuchet MS"/>
              </a:rPr>
              <a:t>развитием </a:t>
            </a:r>
            <a:r>
              <a:rPr sz="2400" b="1" spc="-114" dirty="0">
                <a:solidFill>
                  <a:srgbClr val="C00000"/>
                </a:solidFill>
                <a:latin typeface="Trebuchet MS"/>
                <a:cs typeface="Trebuchet MS"/>
              </a:rPr>
              <a:t>позитивных </a:t>
            </a:r>
            <a:r>
              <a:rPr sz="2400" b="1" spc="-130" dirty="0">
                <a:solidFill>
                  <a:srgbClr val="C00000"/>
                </a:solidFill>
                <a:latin typeface="Trebuchet MS"/>
                <a:cs typeface="Trebuchet MS"/>
              </a:rPr>
              <a:t>установок, </a:t>
            </a:r>
            <a:r>
              <a:rPr sz="2400" b="1" spc="-90" dirty="0">
                <a:solidFill>
                  <a:srgbClr val="C00000"/>
                </a:solidFill>
                <a:latin typeface="Trebuchet MS"/>
                <a:cs typeface="Trebuchet MS"/>
              </a:rPr>
              <a:t>мотивации </a:t>
            </a:r>
            <a:r>
              <a:rPr sz="2400" b="1" spc="-114" dirty="0">
                <a:solidFill>
                  <a:srgbClr val="C00000"/>
                </a:solidFill>
                <a:latin typeface="Trebuchet MS"/>
                <a:cs typeface="Trebuchet MS"/>
              </a:rPr>
              <a:t>обучения  </a:t>
            </a:r>
            <a:r>
              <a:rPr sz="2400" b="1" spc="-90" dirty="0">
                <a:solidFill>
                  <a:srgbClr val="C00000"/>
                </a:solidFill>
                <a:latin typeface="Trebuchet MS"/>
                <a:cs typeface="Trebuchet MS"/>
              </a:rPr>
              <a:t>и </a:t>
            </a:r>
            <a:r>
              <a:rPr sz="2400" b="1" spc="-150" dirty="0">
                <a:solidFill>
                  <a:srgbClr val="C00000"/>
                </a:solidFill>
                <a:latin typeface="Trebuchet MS"/>
                <a:cs typeface="Trebuchet MS"/>
              </a:rPr>
              <a:t>стратегий </a:t>
            </a:r>
            <a:r>
              <a:rPr sz="2400" b="1" spc="-114" dirty="0">
                <a:solidFill>
                  <a:srgbClr val="C00000"/>
                </a:solidFill>
                <a:latin typeface="Trebuchet MS"/>
                <a:cs typeface="Trebuchet MS"/>
              </a:rPr>
              <a:t>поведения </a:t>
            </a:r>
            <a:r>
              <a:rPr sz="2400" b="1" spc="-135" dirty="0">
                <a:solidFill>
                  <a:srgbClr val="C00000"/>
                </a:solidFill>
                <a:latin typeface="Trebuchet MS"/>
                <a:cs typeface="Trebuchet MS"/>
              </a:rPr>
              <a:t>учащихся </a:t>
            </a:r>
            <a:r>
              <a:rPr sz="2400" b="1" spc="-100" dirty="0">
                <a:solidFill>
                  <a:srgbClr val="C00000"/>
                </a:solidFill>
                <a:latin typeface="Trebuchet MS"/>
                <a:cs typeface="Trebuchet MS"/>
              </a:rPr>
              <a:t>в </a:t>
            </a:r>
            <a:r>
              <a:rPr sz="2400" b="1" spc="-120" dirty="0">
                <a:solidFill>
                  <a:srgbClr val="C00000"/>
                </a:solidFill>
                <a:latin typeface="Trebuchet MS"/>
                <a:cs typeface="Trebuchet MS"/>
              </a:rPr>
              <a:t>различных </a:t>
            </a:r>
            <a:r>
              <a:rPr sz="2400" b="1" spc="-145" dirty="0">
                <a:solidFill>
                  <a:srgbClr val="C00000"/>
                </a:solidFill>
                <a:latin typeface="Trebuchet MS"/>
                <a:cs typeface="Trebuchet MS"/>
              </a:rPr>
              <a:t>ситуациях,</a:t>
            </a:r>
            <a:r>
              <a:rPr sz="2400" b="1" spc="-44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b="1" spc="-135" dirty="0">
                <a:solidFill>
                  <a:srgbClr val="C00000"/>
                </a:solidFill>
                <a:latin typeface="Trebuchet MS"/>
                <a:cs typeface="Trebuchet MS"/>
              </a:rPr>
              <a:t>готовности  </a:t>
            </a:r>
            <a:r>
              <a:rPr sz="2400" b="1" spc="-114" dirty="0">
                <a:solidFill>
                  <a:srgbClr val="C00000"/>
                </a:solidFill>
                <a:latin typeface="Trebuchet MS"/>
                <a:cs typeface="Trebuchet MS"/>
              </a:rPr>
              <a:t>жить </a:t>
            </a:r>
            <a:r>
              <a:rPr sz="2400" b="1" spc="-100" dirty="0">
                <a:solidFill>
                  <a:srgbClr val="C00000"/>
                </a:solidFill>
                <a:latin typeface="Trebuchet MS"/>
                <a:cs typeface="Trebuchet MS"/>
              </a:rPr>
              <a:t>в </a:t>
            </a:r>
            <a:r>
              <a:rPr sz="2400" b="1" spc="-145" dirty="0">
                <a:solidFill>
                  <a:srgbClr val="C00000"/>
                </a:solidFill>
                <a:latin typeface="Trebuchet MS"/>
                <a:cs typeface="Trebuchet MS"/>
              </a:rPr>
              <a:t>эпоху</a:t>
            </a:r>
            <a:r>
              <a:rPr sz="2400" b="1" spc="-27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b="1" spc="-125" dirty="0">
                <a:solidFill>
                  <a:srgbClr val="C00000"/>
                </a:solidFill>
                <a:latin typeface="Trebuchet MS"/>
                <a:cs typeface="Trebuchet MS"/>
              </a:rPr>
              <a:t>перемен</a:t>
            </a:r>
            <a:r>
              <a:rPr sz="2400" b="1" spc="-125" dirty="0">
                <a:latin typeface="Trebuchet MS"/>
                <a:cs typeface="Trebuchet MS"/>
              </a:rPr>
              <a:t>;</a:t>
            </a:r>
            <a:endParaRPr sz="2400" b="1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299085" algn="l"/>
              </a:tabLst>
            </a:pPr>
            <a:endParaRPr sz="2000" dirty="0">
              <a:latin typeface="Trebuchet MS"/>
              <a:cs typeface="Trebuchet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-228600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Качество образования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1" name="object 7"/>
          <p:cNvSpPr txBox="1"/>
          <p:nvPr/>
        </p:nvSpPr>
        <p:spPr>
          <a:xfrm>
            <a:off x="6858000" y="1066800"/>
            <a:ext cx="1011555" cy="848994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lang="ru-RU" sz="2400" b="1" spc="-210" dirty="0" smtClean="0">
                <a:solidFill>
                  <a:srgbClr val="C00000"/>
                </a:solidFill>
                <a:latin typeface="Trebuchet MS"/>
                <a:cs typeface="Trebuchet MS"/>
              </a:rPr>
              <a:t>96,7</a:t>
            </a:r>
            <a:r>
              <a:rPr sz="2400" b="1" spc="-260" dirty="0" smtClean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b="1" spc="105" dirty="0">
                <a:solidFill>
                  <a:srgbClr val="C00000"/>
                </a:solidFill>
                <a:latin typeface="Trebuchet MS"/>
                <a:cs typeface="Trebuchet MS"/>
              </a:rPr>
              <a:t>%</a:t>
            </a:r>
            <a:endParaRPr sz="2400" dirty="0">
              <a:latin typeface="Trebuchet MS"/>
              <a:cs typeface="Trebuchet MS"/>
            </a:endParaRPr>
          </a:p>
          <a:p>
            <a:pPr marL="83820">
              <a:lnSpc>
                <a:spcPct val="100000"/>
              </a:lnSpc>
              <a:spcBef>
                <a:spcPts val="550"/>
              </a:spcBef>
            </a:pPr>
            <a:r>
              <a:rPr sz="2000" b="1" spc="-160" dirty="0" smtClean="0">
                <a:solidFill>
                  <a:srgbClr val="1E487B"/>
                </a:solidFill>
                <a:latin typeface="Trebuchet MS"/>
                <a:cs typeface="Trebuchet MS"/>
              </a:rPr>
              <a:t>20</a:t>
            </a:r>
            <a:r>
              <a:rPr lang="ru-RU" sz="2000" b="1" spc="-160" dirty="0" smtClean="0">
                <a:solidFill>
                  <a:srgbClr val="1E487B"/>
                </a:solidFill>
                <a:latin typeface="Trebuchet MS"/>
                <a:cs typeface="Trebuchet MS"/>
              </a:rPr>
              <a:t>20</a:t>
            </a:r>
            <a:endParaRPr sz="20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bject 8"/>
          <p:cNvSpPr/>
          <p:nvPr/>
        </p:nvSpPr>
        <p:spPr>
          <a:xfrm>
            <a:off x="1030667" y="2756154"/>
            <a:ext cx="4851400" cy="0"/>
          </a:xfrm>
          <a:custGeom>
            <a:avLst/>
            <a:gdLst/>
            <a:ahLst/>
            <a:cxnLst/>
            <a:rect l="l" t="t" r="r" b="b"/>
            <a:pathLst>
              <a:path w="4851400">
                <a:moveTo>
                  <a:pt x="0" y="0"/>
                </a:moveTo>
                <a:lnTo>
                  <a:pt x="4850892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18804" y="39623"/>
            <a:ext cx="425196" cy="845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61999" y="-42734"/>
            <a:ext cx="760809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200" spc="-210" dirty="0"/>
              <a:t>Качество </a:t>
            </a:r>
            <a:r>
              <a:rPr sz="3200" spc="-180" dirty="0"/>
              <a:t>обучения </a:t>
            </a:r>
            <a:r>
              <a:rPr sz="3200" spc="-155" dirty="0"/>
              <a:t>в</a:t>
            </a:r>
            <a:r>
              <a:rPr sz="3200" spc="-295" dirty="0"/>
              <a:t> </a:t>
            </a:r>
            <a:r>
              <a:rPr sz="3200" spc="-190" dirty="0"/>
              <a:t>школах</a:t>
            </a:r>
          </a:p>
        </p:txBody>
      </p:sp>
      <p:sp>
        <p:nvSpPr>
          <p:cNvPr id="5" name="object 5"/>
          <p:cNvSpPr/>
          <p:nvPr/>
        </p:nvSpPr>
        <p:spPr>
          <a:xfrm>
            <a:off x="8010525" y="908050"/>
            <a:ext cx="719137" cy="7207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30224" y="3029711"/>
            <a:ext cx="4851400" cy="0"/>
          </a:xfrm>
          <a:custGeom>
            <a:avLst/>
            <a:gdLst/>
            <a:ahLst/>
            <a:cxnLst/>
            <a:rect l="l" t="t" r="r" b="b"/>
            <a:pathLst>
              <a:path w="4851400">
                <a:moveTo>
                  <a:pt x="0" y="0"/>
                </a:moveTo>
                <a:lnTo>
                  <a:pt x="4850892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30224" y="2350007"/>
            <a:ext cx="4851400" cy="0"/>
          </a:xfrm>
          <a:custGeom>
            <a:avLst/>
            <a:gdLst/>
            <a:ahLst/>
            <a:cxnLst/>
            <a:rect l="l" t="t" r="r" b="b"/>
            <a:pathLst>
              <a:path w="4851400">
                <a:moveTo>
                  <a:pt x="0" y="0"/>
                </a:moveTo>
                <a:lnTo>
                  <a:pt x="4850892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0224" y="2011679"/>
            <a:ext cx="4851400" cy="0"/>
          </a:xfrm>
          <a:custGeom>
            <a:avLst/>
            <a:gdLst/>
            <a:ahLst/>
            <a:cxnLst/>
            <a:rect l="l" t="t" r="r" b="b"/>
            <a:pathLst>
              <a:path w="4851400">
                <a:moveTo>
                  <a:pt x="0" y="0"/>
                </a:moveTo>
                <a:lnTo>
                  <a:pt x="4850892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30224" y="1671827"/>
            <a:ext cx="4851400" cy="0"/>
          </a:xfrm>
          <a:custGeom>
            <a:avLst/>
            <a:gdLst/>
            <a:ahLst/>
            <a:cxnLst/>
            <a:rect l="l" t="t" r="r" b="b"/>
            <a:pathLst>
              <a:path w="4851400">
                <a:moveTo>
                  <a:pt x="0" y="0"/>
                </a:moveTo>
                <a:lnTo>
                  <a:pt x="4850892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66800" y="2438400"/>
            <a:ext cx="653796" cy="9579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81200" y="2362200"/>
            <a:ext cx="653796" cy="10256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971800" y="2209800"/>
            <a:ext cx="655320" cy="12110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30224" y="3369564"/>
            <a:ext cx="4851400" cy="0"/>
          </a:xfrm>
          <a:custGeom>
            <a:avLst/>
            <a:gdLst/>
            <a:ahLst/>
            <a:cxnLst/>
            <a:rect l="l" t="t" r="r" b="b"/>
            <a:pathLst>
              <a:path w="4851400">
                <a:moveTo>
                  <a:pt x="0" y="0"/>
                </a:moveTo>
                <a:lnTo>
                  <a:pt x="4850892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30224" y="3369564"/>
            <a:ext cx="0" cy="68580"/>
          </a:xfrm>
          <a:custGeom>
            <a:avLst/>
            <a:gdLst/>
            <a:ahLst/>
            <a:cxnLst/>
            <a:rect l="l" t="t" r="r" b="b"/>
            <a:pathLst>
              <a:path h="68579">
                <a:moveTo>
                  <a:pt x="0" y="0"/>
                </a:moveTo>
                <a:lnTo>
                  <a:pt x="0" y="6858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647188" y="3369564"/>
            <a:ext cx="0" cy="68580"/>
          </a:xfrm>
          <a:custGeom>
            <a:avLst/>
            <a:gdLst/>
            <a:ahLst/>
            <a:cxnLst/>
            <a:rect l="l" t="t" r="r" b="b"/>
            <a:pathLst>
              <a:path h="68579">
                <a:moveTo>
                  <a:pt x="0" y="0"/>
                </a:moveTo>
                <a:lnTo>
                  <a:pt x="0" y="6858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64152" y="3369564"/>
            <a:ext cx="0" cy="68580"/>
          </a:xfrm>
          <a:custGeom>
            <a:avLst/>
            <a:gdLst/>
            <a:ahLst/>
            <a:cxnLst/>
            <a:rect l="l" t="t" r="r" b="b"/>
            <a:pathLst>
              <a:path h="68579">
                <a:moveTo>
                  <a:pt x="0" y="0"/>
                </a:moveTo>
                <a:lnTo>
                  <a:pt x="0" y="6858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881115" y="3369564"/>
            <a:ext cx="0" cy="68580"/>
          </a:xfrm>
          <a:custGeom>
            <a:avLst/>
            <a:gdLst/>
            <a:ahLst/>
            <a:cxnLst/>
            <a:rect l="l" t="t" r="r" b="b"/>
            <a:pathLst>
              <a:path h="68579">
                <a:moveTo>
                  <a:pt x="0" y="0"/>
                </a:moveTo>
                <a:lnTo>
                  <a:pt x="0" y="6858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143000" y="3429000"/>
            <a:ext cx="462915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spc="-30" dirty="0" smtClean="0">
                <a:latin typeface="Trebuchet MS"/>
                <a:cs typeface="Trebuchet MS"/>
              </a:rPr>
              <a:t>20</a:t>
            </a:r>
            <a:r>
              <a:rPr sz="1700" spc="-45" dirty="0" smtClean="0">
                <a:latin typeface="Trebuchet MS"/>
                <a:cs typeface="Trebuchet MS"/>
              </a:rPr>
              <a:t>1</a:t>
            </a:r>
            <a:r>
              <a:rPr lang="ru-RU" sz="1700" spc="-30" dirty="0">
                <a:latin typeface="Trebuchet MS"/>
                <a:cs typeface="Trebuchet MS"/>
              </a:rPr>
              <a:t>7</a:t>
            </a:r>
            <a:endParaRPr sz="1700" dirty="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133600" y="3429000"/>
            <a:ext cx="462915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spc="-30" dirty="0" smtClean="0">
                <a:latin typeface="Trebuchet MS"/>
                <a:cs typeface="Trebuchet MS"/>
              </a:rPr>
              <a:t>20</a:t>
            </a:r>
            <a:r>
              <a:rPr sz="1700" spc="-45" dirty="0" smtClean="0">
                <a:latin typeface="Trebuchet MS"/>
                <a:cs typeface="Trebuchet MS"/>
              </a:rPr>
              <a:t>1</a:t>
            </a:r>
            <a:r>
              <a:rPr lang="ru-RU" sz="1700" spc="-30" dirty="0">
                <a:latin typeface="Trebuchet MS"/>
                <a:cs typeface="Trebuchet MS"/>
              </a:rPr>
              <a:t>8</a:t>
            </a:r>
            <a:endParaRPr sz="1700" dirty="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038600" y="3429000"/>
            <a:ext cx="462915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spc="-30" dirty="0" smtClean="0">
                <a:latin typeface="Trebuchet MS"/>
                <a:cs typeface="Trebuchet MS"/>
              </a:rPr>
              <a:t>20</a:t>
            </a:r>
            <a:r>
              <a:rPr lang="ru-RU" sz="1700" spc="-45" dirty="0" smtClean="0">
                <a:latin typeface="Trebuchet MS"/>
                <a:cs typeface="Trebuchet MS"/>
              </a:rPr>
              <a:t>20</a:t>
            </a:r>
            <a:endParaRPr sz="1700" dirty="0">
              <a:latin typeface="Trebuchet MS"/>
              <a:cs typeface="Trebuchet M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028188" y="1110996"/>
            <a:ext cx="134112" cy="1325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3375" y="5705855"/>
            <a:ext cx="4851400" cy="0"/>
          </a:xfrm>
          <a:custGeom>
            <a:avLst/>
            <a:gdLst/>
            <a:ahLst/>
            <a:cxnLst/>
            <a:rect l="l" t="t" r="r" b="b"/>
            <a:pathLst>
              <a:path w="4851400">
                <a:moveTo>
                  <a:pt x="0" y="0"/>
                </a:moveTo>
                <a:lnTo>
                  <a:pt x="4850892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03375" y="5219700"/>
            <a:ext cx="4851400" cy="0"/>
          </a:xfrm>
          <a:custGeom>
            <a:avLst/>
            <a:gdLst/>
            <a:ahLst/>
            <a:cxnLst/>
            <a:rect l="l" t="t" r="r" b="b"/>
            <a:pathLst>
              <a:path w="4851400">
                <a:moveTo>
                  <a:pt x="0" y="0"/>
                </a:moveTo>
                <a:lnTo>
                  <a:pt x="4850892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03375" y="4733544"/>
            <a:ext cx="4851400" cy="0"/>
          </a:xfrm>
          <a:custGeom>
            <a:avLst/>
            <a:gdLst/>
            <a:ahLst/>
            <a:cxnLst/>
            <a:rect l="l" t="t" r="r" b="b"/>
            <a:pathLst>
              <a:path w="4851400">
                <a:moveTo>
                  <a:pt x="0" y="0"/>
                </a:moveTo>
                <a:lnTo>
                  <a:pt x="4850892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03375" y="4245864"/>
            <a:ext cx="4851400" cy="0"/>
          </a:xfrm>
          <a:custGeom>
            <a:avLst/>
            <a:gdLst/>
            <a:ahLst/>
            <a:cxnLst/>
            <a:rect l="l" t="t" r="r" b="b"/>
            <a:pathLst>
              <a:path w="4851400">
                <a:moveTo>
                  <a:pt x="0" y="0"/>
                </a:moveTo>
                <a:lnTo>
                  <a:pt x="4850892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162300" y="4713732"/>
            <a:ext cx="731520" cy="14874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43000" y="4800600"/>
            <a:ext cx="685800" cy="13898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286000" y="4724400"/>
            <a:ext cx="609600" cy="152171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124200" y="4648200"/>
            <a:ext cx="655320" cy="157289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03375" y="6192011"/>
            <a:ext cx="4851400" cy="0"/>
          </a:xfrm>
          <a:custGeom>
            <a:avLst/>
            <a:gdLst/>
            <a:ahLst/>
            <a:cxnLst/>
            <a:rect l="l" t="t" r="r" b="b"/>
            <a:pathLst>
              <a:path w="4851400">
                <a:moveTo>
                  <a:pt x="0" y="0"/>
                </a:moveTo>
                <a:lnTo>
                  <a:pt x="4850892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103375" y="6192011"/>
            <a:ext cx="0" cy="66040"/>
          </a:xfrm>
          <a:custGeom>
            <a:avLst/>
            <a:gdLst/>
            <a:ahLst/>
            <a:cxnLst/>
            <a:rect l="l" t="t" r="r" b="b"/>
            <a:pathLst>
              <a:path h="66039">
                <a:moveTo>
                  <a:pt x="0" y="0"/>
                </a:moveTo>
                <a:lnTo>
                  <a:pt x="0" y="65531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720339" y="6192011"/>
            <a:ext cx="0" cy="66040"/>
          </a:xfrm>
          <a:custGeom>
            <a:avLst/>
            <a:gdLst/>
            <a:ahLst/>
            <a:cxnLst/>
            <a:rect l="l" t="t" r="r" b="b"/>
            <a:pathLst>
              <a:path h="66039">
                <a:moveTo>
                  <a:pt x="0" y="0"/>
                </a:moveTo>
                <a:lnTo>
                  <a:pt x="0" y="65531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337303" y="6192011"/>
            <a:ext cx="0" cy="66040"/>
          </a:xfrm>
          <a:custGeom>
            <a:avLst/>
            <a:gdLst/>
            <a:ahLst/>
            <a:cxnLst/>
            <a:rect l="l" t="t" r="r" b="b"/>
            <a:pathLst>
              <a:path h="66039">
                <a:moveTo>
                  <a:pt x="0" y="0"/>
                </a:moveTo>
                <a:lnTo>
                  <a:pt x="0" y="65531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954267" y="6192011"/>
            <a:ext cx="0" cy="66040"/>
          </a:xfrm>
          <a:custGeom>
            <a:avLst/>
            <a:gdLst/>
            <a:ahLst/>
            <a:cxnLst/>
            <a:rect l="l" t="t" r="r" b="b"/>
            <a:pathLst>
              <a:path h="66039">
                <a:moveTo>
                  <a:pt x="0" y="0"/>
                </a:moveTo>
                <a:lnTo>
                  <a:pt x="0" y="65531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1143000" y="4343400"/>
            <a:ext cx="42925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5" dirty="0" smtClean="0">
                <a:latin typeface="Trebuchet MS"/>
                <a:cs typeface="Trebuchet MS"/>
              </a:rPr>
              <a:t>9</a:t>
            </a:r>
            <a:r>
              <a:rPr lang="ru-RU" sz="1800" spc="-105" dirty="0" smtClean="0">
                <a:latin typeface="Trebuchet MS"/>
                <a:cs typeface="Trebuchet MS"/>
              </a:rPr>
              <a:t>6</a:t>
            </a:r>
            <a:r>
              <a:rPr sz="1800" spc="-85" dirty="0" smtClean="0">
                <a:latin typeface="Trebuchet MS"/>
                <a:cs typeface="Trebuchet MS"/>
              </a:rPr>
              <a:t>,</a:t>
            </a:r>
            <a:r>
              <a:rPr lang="ru-RU" spc="-35" dirty="0">
                <a:latin typeface="Trebuchet MS"/>
                <a:cs typeface="Trebuchet MS"/>
              </a:rPr>
              <a:t>9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286000" y="4343400"/>
            <a:ext cx="42925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5" dirty="0" smtClean="0">
                <a:latin typeface="Trebuchet MS"/>
                <a:cs typeface="Trebuchet MS"/>
              </a:rPr>
              <a:t>9</a:t>
            </a:r>
            <a:r>
              <a:rPr lang="ru-RU" sz="1800" spc="-105" dirty="0" smtClean="0">
                <a:latin typeface="Trebuchet MS"/>
                <a:cs typeface="Trebuchet MS"/>
              </a:rPr>
              <a:t>7</a:t>
            </a:r>
            <a:r>
              <a:rPr sz="1800" spc="-85" dirty="0" smtClean="0">
                <a:latin typeface="Trebuchet MS"/>
                <a:cs typeface="Trebuchet MS"/>
              </a:rPr>
              <a:t>,</a:t>
            </a:r>
            <a:r>
              <a:rPr lang="ru-RU" spc="-35" dirty="0">
                <a:latin typeface="Trebuchet MS"/>
                <a:cs typeface="Trebuchet MS"/>
              </a:rPr>
              <a:t>2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200400" y="4343400"/>
            <a:ext cx="42925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5" dirty="0" smtClean="0">
                <a:latin typeface="Trebuchet MS"/>
                <a:cs typeface="Trebuchet MS"/>
              </a:rPr>
              <a:t>9</a:t>
            </a:r>
            <a:r>
              <a:rPr lang="ru-RU" sz="1800" spc="-105" dirty="0" smtClean="0">
                <a:latin typeface="Trebuchet MS"/>
                <a:cs typeface="Trebuchet MS"/>
              </a:rPr>
              <a:t>7</a:t>
            </a:r>
            <a:r>
              <a:rPr sz="1800" spc="-85" dirty="0" smtClean="0">
                <a:latin typeface="Trebuchet MS"/>
                <a:cs typeface="Trebuchet MS"/>
              </a:rPr>
              <a:t>,</a:t>
            </a:r>
            <a:r>
              <a:rPr sz="1800" spc="-35" dirty="0" smtClean="0">
                <a:latin typeface="Trebuchet MS"/>
                <a:cs typeface="Trebuchet MS"/>
              </a:rPr>
              <a:t>6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219200" y="6248400"/>
            <a:ext cx="43751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30" dirty="0" smtClean="0">
                <a:latin typeface="Trebuchet MS"/>
                <a:cs typeface="Trebuchet MS"/>
              </a:rPr>
              <a:t>2</a:t>
            </a:r>
            <a:r>
              <a:rPr sz="1600" spc="-40" dirty="0" smtClean="0">
                <a:latin typeface="Trebuchet MS"/>
                <a:cs typeface="Trebuchet MS"/>
              </a:rPr>
              <a:t>0</a:t>
            </a:r>
            <a:r>
              <a:rPr sz="1600" spc="-30" dirty="0" smtClean="0">
                <a:latin typeface="Trebuchet MS"/>
                <a:cs typeface="Trebuchet MS"/>
              </a:rPr>
              <a:t>1</a:t>
            </a:r>
            <a:r>
              <a:rPr lang="ru-RU" sz="1600" spc="-35" dirty="0">
                <a:latin typeface="Trebuchet MS"/>
                <a:cs typeface="Trebuchet MS"/>
              </a:rPr>
              <a:t>7</a:t>
            </a:r>
            <a:endParaRPr sz="1600" dirty="0">
              <a:latin typeface="Trebuchet MS"/>
              <a:cs typeface="Trebuchet M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286000" y="6248400"/>
            <a:ext cx="43751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30" dirty="0" smtClean="0">
                <a:latin typeface="Trebuchet MS"/>
                <a:cs typeface="Trebuchet MS"/>
              </a:rPr>
              <a:t>2</a:t>
            </a:r>
            <a:r>
              <a:rPr sz="1600" spc="-40" dirty="0" smtClean="0">
                <a:latin typeface="Trebuchet MS"/>
                <a:cs typeface="Trebuchet MS"/>
              </a:rPr>
              <a:t>0</a:t>
            </a:r>
            <a:r>
              <a:rPr sz="1600" spc="-30" dirty="0" smtClean="0">
                <a:latin typeface="Trebuchet MS"/>
                <a:cs typeface="Trebuchet MS"/>
              </a:rPr>
              <a:t>1</a:t>
            </a:r>
            <a:r>
              <a:rPr lang="ru-RU" sz="1600" spc="-35" dirty="0">
                <a:latin typeface="Trebuchet MS"/>
                <a:cs typeface="Trebuchet MS"/>
              </a:rPr>
              <a:t>8</a:t>
            </a:r>
            <a:endParaRPr sz="1600" dirty="0">
              <a:latin typeface="Trebuchet MS"/>
              <a:cs typeface="Trebuchet M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276600" y="6248400"/>
            <a:ext cx="43751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30" dirty="0" smtClean="0">
                <a:latin typeface="Trebuchet MS"/>
                <a:cs typeface="Trebuchet MS"/>
              </a:rPr>
              <a:t>2</a:t>
            </a:r>
            <a:r>
              <a:rPr sz="1600" spc="-40" dirty="0" smtClean="0">
                <a:latin typeface="Trebuchet MS"/>
                <a:cs typeface="Trebuchet MS"/>
              </a:rPr>
              <a:t>0</a:t>
            </a:r>
            <a:r>
              <a:rPr sz="1600" spc="-30" dirty="0" smtClean="0">
                <a:latin typeface="Trebuchet MS"/>
                <a:cs typeface="Trebuchet MS"/>
              </a:rPr>
              <a:t>1</a:t>
            </a:r>
            <a:r>
              <a:rPr lang="ru-RU" sz="1600" spc="-35" dirty="0">
                <a:latin typeface="Trebuchet MS"/>
                <a:cs typeface="Trebuchet MS"/>
              </a:rPr>
              <a:t>9</a:t>
            </a:r>
            <a:endParaRPr sz="1600" dirty="0">
              <a:latin typeface="Trebuchet MS"/>
              <a:cs typeface="Trebuchet M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2866644" y="4032503"/>
            <a:ext cx="134112" cy="13258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3042285" y="3924045"/>
            <a:ext cx="13614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90" dirty="0">
                <a:latin typeface="Trebuchet MS"/>
                <a:cs typeface="Trebuchet MS"/>
              </a:rPr>
              <a:t>У</a:t>
            </a:r>
            <a:r>
              <a:rPr sz="1800" spc="-145" dirty="0">
                <a:latin typeface="Trebuchet MS"/>
                <a:cs typeface="Trebuchet MS"/>
              </a:rPr>
              <a:t>с</a:t>
            </a:r>
            <a:r>
              <a:rPr sz="1800" spc="-70" dirty="0">
                <a:latin typeface="Trebuchet MS"/>
                <a:cs typeface="Trebuchet MS"/>
              </a:rPr>
              <a:t>пева</a:t>
            </a:r>
            <a:r>
              <a:rPr sz="1800" spc="-100" dirty="0">
                <a:latin typeface="Trebuchet MS"/>
                <a:cs typeface="Trebuchet MS"/>
              </a:rPr>
              <a:t>е</a:t>
            </a:r>
            <a:r>
              <a:rPr sz="1800" spc="-25" dirty="0">
                <a:latin typeface="Trebuchet MS"/>
                <a:cs typeface="Trebuchet MS"/>
              </a:rPr>
              <a:t>мо</a:t>
            </a:r>
            <a:r>
              <a:rPr sz="1800" spc="-145" dirty="0">
                <a:latin typeface="Trebuchet MS"/>
                <a:cs typeface="Trebuchet MS"/>
              </a:rPr>
              <a:t>с</a:t>
            </a:r>
            <a:r>
              <a:rPr sz="1800" spc="-100" dirty="0">
                <a:latin typeface="Trebuchet MS"/>
                <a:cs typeface="Trebuchet MS"/>
              </a:rPr>
              <a:t>ть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131052" y="2414651"/>
            <a:ext cx="2833497" cy="221208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42"/>
          <p:cNvSpPr txBox="1"/>
          <p:nvPr/>
        </p:nvSpPr>
        <p:spPr>
          <a:xfrm>
            <a:off x="3226670" y="1032377"/>
            <a:ext cx="125810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105" dirty="0" smtClean="0">
                <a:latin typeface="Trebuchet MS"/>
                <a:cs typeface="Trebuchet MS"/>
              </a:rPr>
              <a:t>Качество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53" name="object 42"/>
          <p:cNvSpPr txBox="1"/>
          <p:nvPr/>
        </p:nvSpPr>
        <p:spPr>
          <a:xfrm>
            <a:off x="1143000" y="1981200"/>
            <a:ext cx="42925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105" dirty="0" smtClean="0">
                <a:latin typeface="Trebuchet MS"/>
                <a:cs typeface="Trebuchet MS"/>
              </a:rPr>
              <a:t>45</a:t>
            </a:r>
            <a:r>
              <a:rPr sz="1800" spc="-85" dirty="0" smtClean="0">
                <a:latin typeface="Trebuchet MS"/>
                <a:cs typeface="Trebuchet MS"/>
              </a:rPr>
              <a:t>,</a:t>
            </a:r>
            <a:r>
              <a:rPr lang="ru-RU" spc="-35" dirty="0">
                <a:latin typeface="Trebuchet MS"/>
                <a:cs typeface="Trebuchet MS"/>
              </a:rPr>
              <a:t>3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54" name="object 42"/>
          <p:cNvSpPr txBox="1"/>
          <p:nvPr/>
        </p:nvSpPr>
        <p:spPr>
          <a:xfrm>
            <a:off x="2057400" y="1981200"/>
            <a:ext cx="42925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105" dirty="0" smtClean="0">
                <a:latin typeface="Trebuchet MS"/>
                <a:cs typeface="Trebuchet MS"/>
              </a:rPr>
              <a:t>47,1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55" name="object 42"/>
          <p:cNvSpPr txBox="1"/>
          <p:nvPr/>
        </p:nvSpPr>
        <p:spPr>
          <a:xfrm>
            <a:off x="3124200" y="1828800"/>
            <a:ext cx="42925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105" dirty="0" smtClean="0">
                <a:latin typeface="Trebuchet MS"/>
                <a:cs typeface="Trebuchet MS"/>
              </a:rPr>
              <a:t>47,8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56" name="object 15"/>
          <p:cNvSpPr/>
          <p:nvPr/>
        </p:nvSpPr>
        <p:spPr>
          <a:xfrm>
            <a:off x="3962400" y="2514600"/>
            <a:ext cx="685800" cy="9062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42"/>
          <p:cNvSpPr txBox="1"/>
          <p:nvPr/>
        </p:nvSpPr>
        <p:spPr>
          <a:xfrm>
            <a:off x="4114800" y="1828800"/>
            <a:ext cx="42925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105" dirty="0" smtClean="0">
                <a:latin typeface="Trebuchet MS"/>
                <a:cs typeface="Trebuchet MS"/>
              </a:rPr>
              <a:t>40,6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59" name="object 23"/>
          <p:cNvSpPr txBox="1"/>
          <p:nvPr/>
        </p:nvSpPr>
        <p:spPr>
          <a:xfrm>
            <a:off x="3048000" y="3429000"/>
            <a:ext cx="462915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spc="-30" dirty="0" smtClean="0">
                <a:latin typeface="Trebuchet MS"/>
                <a:cs typeface="Trebuchet MS"/>
              </a:rPr>
              <a:t>20</a:t>
            </a:r>
            <a:r>
              <a:rPr sz="1700" spc="-45" dirty="0" smtClean="0">
                <a:latin typeface="Trebuchet MS"/>
                <a:cs typeface="Trebuchet MS"/>
              </a:rPr>
              <a:t>1</a:t>
            </a:r>
            <a:r>
              <a:rPr lang="ru-RU" sz="1700" spc="-30" dirty="0">
                <a:latin typeface="Trebuchet MS"/>
                <a:cs typeface="Trebuchet MS"/>
              </a:rPr>
              <a:t>9</a:t>
            </a:r>
            <a:endParaRPr sz="1700" dirty="0">
              <a:latin typeface="Trebuchet MS"/>
              <a:cs typeface="Trebuchet MS"/>
            </a:endParaRPr>
          </a:p>
        </p:txBody>
      </p:sp>
      <p:sp>
        <p:nvSpPr>
          <p:cNvPr id="60" name="object 35"/>
          <p:cNvSpPr/>
          <p:nvPr/>
        </p:nvSpPr>
        <p:spPr>
          <a:xfrm>
            <a:off x="4038600" y="4648200"/>
            <a:ext cx="655320" cy="157289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43"/>
          <p:cNvSpPr txBox="1"/>
          <p:nvPr/>
        </p:nvSpPr>
        <p:spPr>
          <a:xfrm>
            <a:off x="4191000" y="4343400"/>
            <a:ext cx="42925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5" dirty="0" smtClean="0">
                <a:latin typeface="Trebuchet MS"/>
                <a:cs typeface="Trebuchet MS"/>
              </a:rPr>
              <a:t>9</a:t>
            </a:r>
            <a:r>
              <a:rPr lang="ru-RU" spc="-105" dirty="0" smtClean="0">
                <a:latin typeface="Trebuchet MS"/>
                <a:cs typeface="Trebuchet MS"/>
              </a:rPr>
              <a:t>9</a:t>
            </a:r>
            <a:r>
              <a:rPr sz="1800" spc="-85" dirty="0" smtClean="0">
                <a:latin typeface="Trebuchet MS"/>
                <a:cs typeface="Trebuchet MS"/>
              </a:rPr>
              <a:t>,</a:t>
            </a:r>
            <a:r>
              <a:rPr lang="ru-RU" sz="1800" spc="-85" dirty="0" smtClean="0">
                <a:latin typeface="Trebuchet MS"/>
                <a:cs typeface="Trebuchet MS"/>
              </a:rPr>
              <a:t>8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63" name="object 46"/>
          <p:cNvSpPr txBox="1"/>
          <p:nvPr/>
        </p:nvSpPr>
        <p:spPr>
          <a:xfrm>
            <a:off x="4191000" y="6248400"/>
            <a:ext cx="43751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30" dirty="0" smtClean="0">
                <a:latin typeface="Trebuchet MS"/>
                <a:cs typeface="Trebuchet MS"/>
              </a:rPr>
              <a:t>2</a:t>
            </a:r>
            <a:r>
              <a:rPr sz="1600" spc="-40" dirty="0" smtClean="0">
                <a:latin typeface="Trebuchet MS"/>
                <a:cs typeface="Trebuchet MS"/>
              </a:rPr>
              <a:t>0</a:t>
            </a:r>
            <a:r>
              <a:rPr lang="ru-RU" sz="1600" spc="-40" dirty="0" smtClean="0">
                <a:latin typeface="Trebuchet MS"/>
                <a:cs typeface="Trebuchet MS"/>
              </a:rPr>
              <a:t>20</a:t>
            </a:r>
            <a:endParaRPr sz="16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14050" y="451828"/>
            <a:ext cx="7173277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800" spc="-180" dirty="0"/>
              <a:t>Результаты </a:t>
            </a:r>
            <a:r>
              <a:rPr sz="2800" spc="-170" dirty="0"/>
              <a:t>всероссийских </a:t>
            </a:r>
            <a:r>
              <a:rPr sz="2800" spc="-135" dirty="0" err="1"/>
              <a:t>проверочных</a:t>
            </a:r>
            <a:r>
              <a:rPr sz="2800" spc="-175" dirty="0"/>
              <a:t> </a:t>
            </a:r>
            <a:r>
              <a:rPr sz="2800" spc="-135" dirty="0" err="1" smtClean="0"/>
              <a:t>работ</a:t>
            </a:r>
            <a:r>
              <a:rPr lang="ru-RU" sz="2800" spc="-135" dirty="0" smtClean="0"/>
              <a:t> 4,5,6 классах.</a:t>
            </a:r>
            <a:endParaRPr sz="2800" dirty="0"/>
          </a:p>
        </p:txBody>
      </p:sp>
      <p:sp>
        <p:nvSpPr>
          <p:cNvPr id="7" name="object 7"/>
          <p:cNvSpPr/>
          <p:nvPr/>
        </p:nvSpPr>
        <p:spPr>
          <a:xfrm>
            <a:off x="8172450" y="889127"/>
            <a:ext cx="596950" cy="5956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9387" y="2925800"/>
            <a:ext cx="8641080" cy="667385"/>
          </a:xfrm>
          <a:custGeom>
            <a:avLst/>
            <a:gdLst/>
            <a:ahLst/>
            <a:cxnLst/>
            <a:rect l="l" t="t" r="r" b="b"/>
            <a:pathLst>
              <a:path w="8641080" h="667385">
                <a:moveTo>
                  <a:pt x="0" y="666902"/>
                </a:moveTo>
                <a:lnTo>
                  <a:pt x="8640699" y="666902"/>
                </a:lnTo>
                <a:lnTo>
                  <a:pt x="8640699" y="0"/>
                </a:lnTo>
                <a:lnTo>
                  <a:pt x="0" y="0"/>
                </a:lnTo>
                <a:lnTo>
                  <a:pt x="0" y="666902"/>
                </a:lnTo>
                <a:close/>
              </a:path>
            </a:pathLst>
          </a:custGeom>
          <a:solidFill>
            <a:srgbClr val="C9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9514" y="2209419"/>
            <a:ext cx="8642350" cy="571500"/>
          </a:xfrm>
          <a:custGeom>
            <a:avLst/>
            <a:gdLst/>
            <a:ahLst/>
            <a:cxnLst/>
            <a:rect l="l" t="t" r="r" b="b"/>
            <a:pathLst>
              <a:path w="8642350" h="571500">
                <a:moveTo>
                  <a:pt x="0" y="571500"/>
                </a:moveTo>
                <a:lnTo>
                  <a:pt x="8642350" y="571500"/>
                </a:lnTo>
                <a:lnTo>
                  <a:pt x="8642350" y="0"/>
                </a:lnTo>
                <a:lnTo>
                  <a:pt x="0" y="0"/>
                </a:lnTo>
                <a:lnTo>
                  <a:pt x="0" y="571500"/>
                </a:lnTo>
                <a:close/>
              </a:path>
            </a:pathLst>
          </a:custGeom>
          <a:solidFill>
            <a:srgbClr val="C9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92530" y="4750689"/>
            <a:ext cx="206248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2A5E9E"/>
                </a:solidFill>
                <a:latin typeface="Tahoma"/>
                <a:cs typeface="Tahoma"/>
              </a:rPr>
              <a:t>Качество</a:t>
            </a:r>
            <a:r>
              <a:rPr sz="1600" b="1" spc="-5" dirty="0">
                <a:solidFill>
                  <a:srgbClr val="2A5E9E"/>
                </a:solidFill>
                <a:latin typeface="Tahoma"/>
                <a:cs typeface="Tahoma"/>
              </a:rPr>
              <a:t> обучения</a:t>
            </a:r>
            <a:endParaRPr sz="1600">
              <a:latin typeface="Tahoma"/>
              <a:cs typeface="Tahoma"/>
            </a:endParaRPr>
          </a:p>
          <a:p>
            <a:pPr marL="1270" algn="ctr">
              <a:lnSpc>
                <a:spcPct val="100000"/>
              </a:lnSpc>
            </a:pPr>
            <a:r>
              <a:rPr sz="1600" b="1" spc="-5" dirty="0">
                <a:solidFill>
                  <a:srgbClr val="2A5E9E"/>
                </a:solidFill>
                <a:latin typeface="Tahoma"/>
                <a:cs typeface="Tahoma"/>
              </a:rPr>
              <a:t>%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55896" y="1749297"/>
            <a:ext cx="125349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 err="1" smtClean="0">
                <a:solidFill>
                  <a:srgbClr val="2A5E9E"/>
                </a:solidFill>
                <a:latin typeface="Trebuchet MS"/>
                <a:cs typeface="Trebuchet MS"/>
              </a:rPr>
              <a:t>Ма</a:t>
            </a:r>
            <a:r>
              <a:rPr sz="1800" b="1" spc="-45" dirty="0" err="1" smtClean="0">
                <a:solidFill>
                  <a:srgbClr val="2A5E9E"/>
                </a:solidFill>
                <a:latin typeface="Trebuchet MS"/>
                <a:cs typeface="Trebuchet MS"/>
              </a:rPr>
              <a:t>т</a:t>
            </a:r>
            <a:r>
              <a:rPr sz="1800" b="1" spc="-145" dirty="0" err="1" smtClean="0">
                <a:solidFill>
                  <a:srgbClr val="2A5E9E"/>
                </a:solidFill>
                <a:latin typeface="Trebuchet MS"/>
                <a:cs typeface="Trebuchet MS"/>
              </a:rPr>
              <a:t>е</a:t>
            </a:r>
            <a:r>
              <a:rPr sz="1800" b="1" spc="-100" dirty="0" err="1" smtClean="0">
                <a:solidFill>
                  <a:srgbClr val="2A5E9E"/>
                </a:solidFill>
                <a:latin typeface="Trebuchet MS"/>
                <a:cs typeface="Trebuchet MS"/>
              </a:rPr>
              <a:t>ма</a:t>
            </a:r>
            <a:r>
              <a:rPr sz="1800" b="1" spc="-85" dirty="0" err="1" smtClean="0">
                <a:solidFill>
                  <a:srgbClr val="2A5E9E"/>
                </a:solidFill>
                <a:latin typeface="Trebuchet MS"/>
                <a:cs typeface="Trebuchet MS"/>
              </a:rPr>
              <a:t>т</a:t>
            </a:r>
            <a:r>
              <a:rPr sz="1800" b="1" spc="-80" dirty="0" err="1" smtClean="0">
                <a:solidFill>
                  <a:srgbClr val="2A5E9E"/>
                </a:solidFill>
                <a:latin typeface="Trebuchet MS"/>
                <a:cs typeface="Trebuchet MS"/>
              </a:rPr>
              <a:t>и</a:t>
            </a:r>
            <a:r>
              <a:rPr sz="1800" b="1" spc="-125" dirty="0" err="1" smtClean="0">
                <a:solidFill>
                  <a:srgbClr val="2A5E9E"/>
                </a:solidFill>
                <a:latin typeface="Trebuchet MS"/>
                <a:cs typeface="Trebuchet MS"/>
              </a:rPr>
              <a:t>к</a:t>
            </a:r>
            <a:r>
              <a:rPr sz="1800" b="1" spc="-75" dirty="0" err="1" smtClean="0">
                <a:solidFill>
                  <a:srgbClr val="2A5E9E"/>
                </a:solidFill>
                <a:latin typeface="Trebuchet MS"/>
                <a:cs typeface="Trebuchet MS"/>
              </a:rPr>
              <a:t>а</a:t>
            </a:r>
            <a:r>
              <a:rPr lang="ru-RU" sz="1800" b="1" spc="-75" dirty="0" smtClean="0">
                <a:solidFill>
                  <a:srgbClr val="2A5E9E"/>
                </a:solidFill>
                <a:latin typeface="Trebuchet MS"/>
                <a:cs typeface="Trebuchet MS"/>
              </a:rPr>
              <a:t> 4,5,6кл.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23658" y="1719198"/>
            <a:ext cx="187007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80" dirty="0" err="1">
                <a:solidFill>
                  <a:srgbClr val="2A5E9E"/>
                </a:solidFill>
                <a:latin typeface="Trebuchet MS"/>
                <a:cs typeface="Trebuchet MS"/>
              </a:rPr>
              <a:t>Окружающий</a:t>
            </a:r>
            <a:r>
              <a:rPr sz="1800" b="1" spc="-220" dirty="0">
                <a:solidFill>
                  <a:srgbClr val="2A5E9E"/>
                </a:solidFill>
                <a:latin typeface="Trebuchet MS"/>
                <a:cs typeface="Trebuchet MS"/>
              </a:rPr>
              <a:t> </a:t>
            </a:r>
            <a:r>
              <a:rPr sz="1800" b="1" spc="-65" dirty="0" err="1" smtClean="0">
                <a:solidFill>
                  <a:srgbClr val="2A5E9E"/>
                </a:solidFill>
                <a:latin typeface="Trebuchet MS"/>
                <a:cs typeface="Trebuchet MS"/>
              </a:rPr>
              <a:t>мир</a:t>
            </a:r>
            <a:r>
              <a:rPr lang="ru-RU" sz="1800" b="1" spc="-65" dirty="0" smtClean="0">
                <a:solidFill>
                  <a:srgbClr val="2A5E9E"/>
                </a:solidFill>
                <a:latin typeface="Trebuchet MS"/>
                <a:cs typeface="Trebuchet MS"/>
              </a:rPr>
              <a:t> 4 класс 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30932" y="2358009"/>
            <a:ext cx="15132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spc="-145" dirty="0" smtClean="0">
                <a:latin typeface="Trebuchet MS"/>
                <a:cs typeface="Trebuchet MS"/>
              </a:rPr>
              <a:t>1779 </a:t>
            </a:r>
            <a:r>
              <a:rPr sz="1800" b="1" spc="-114" dirty="0" err="1" smtClean="0">
                <a:latin typeface="Trebuchet MS"/>
                <a:cs typeface="Trebuchet MS"/>
              </a:rPr>
              <a:t>человека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23003" y="2367153"/>
            <a:ext cx="15132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spc="-145" dirty="0" smtClean="0">
                <a:latin typeface="Trebuchet MS"/>
                <a:cs typeface="Trebuchet MS"/>
              </a:rPr>
              <a:t>1779 </a:t>
            </a:r>
            <a:r>
              <a:rPr sz="1800" b="1" spc="-114" dirty="0" err="1" smtClean="0">
                <a:latin typeface="Trebuchet MS"/>
                <a:cs typeface="Trebuchet MS"/>
              </a:rPr>
              <a:t>человека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44333" y="2295601"/>
            <a:ext cx="14033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spc="-145" dirty="0" smtClean="0">
                <a:latin typeface="Trebuchet MS"/>
                <a:cs typeface="Trebuchet MS"/>
              </a:rPr>
              <a:t>658 </a:t>
            </a:r>
            <a:r>
              <a:rPr sz="1800" b="1" spc="-114" dirty="0" err="1" smtClean="0">
                <a:latin typeface="Trebuchet MS"/>
                <a:cs typeface="Trebuchet MS"/>
              </a:rPr>
              <a:t>человек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29590" y="2151126"/>
            <a:ext cx="113982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10" dirty="0">
                <a:latin typeface="Trebuchet MS"/>
                <a:cs typeface="Trebuchet MS"/>
              </a:rPr>
              <a:t>Кол-во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b="1" spc="-140" dirty="0">
                <a:latin typeface="Trebuchet MS"/>
                <a:cs typeface="Trebuchet MS"/>
              </a:rPr>
              <a:t>участ</a:t>
            </a:r>
            <a:r>
              <a:rPr sz="1800" b="1" spc="-90" dirty="0">
                <a:latin typeface="Trebuchet MS"/>
                <a:cs typeface="Trebuchet MS"/>
              </a:rPr>
              <a:t>н</a:t>
            </a:r>
            <a:r>
              <a:rPr sz="1800" b="1" spc="-80" dirty="0">
                <a:latin typeface="Trebuchet MS"/>
                <a:cs typeface="Trebuchet MS"/>
              </a:rPr>
              <a:t>и</a:t>
            </a:r>
            <a:r>
              <a:rPr sz="1800" b="1" spc="-135" dirty="0">
                <a:latin typeface="Trebuchet MS"/>
                <a:cs typeface="Trebuchet MS"/>
              </a:rPr>
              <a:t>к</a:t>
            </a:r>
            <a:r>
              <a:rPr sz="1800" b="1" spc="-75" dirty="0">
                <a:latin typeface="Trebuchet MS"/>
                <a:cs typeface="Trebuchet MS"/>
              </a:rPr>
              <a:t>ов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29590" y="2874340"/>
            <a:ext cx="120840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400" b="1" spc="-90" dirty="0">
                <a:latin typeface="Trebuchet MS"/>
                <a:cs typeface="Trebuchet MS"/>
              </a:rPr>
              <a:t>Не</a:t>
            </a:r>
            <a:r>
              <a:rPr sz="1400" b="1" spc="-204" dirty="0">
                <a:latin typeface="Trebuchet MS"/>
                <a:cs typeface="Trebuchet MS"/>
              </a:rPr>
              <a:t> </a:t>
            </a:r>
            <a:r>
              <a:rPr sz="1400" b="1" spc="-85" dirty="0">
                <a:latin typeface="Trebuchet MS"/>
                <a:cs typeface="Trebuchet MS"/>
              </a:rPr>
              <a:t>преодолели  </a:t>
            </a:r>
            <a:r>
              <a:rPr sz="1400" b="1" spc="-55" dirty="0">
                <a:latin typeface="Trebuchet MS"/>
                <a:cs typeface="Trebuchet MS"/>
              </a:rPr>
              <a:t>минимальный  </a:t>
            </a:r>
            <a:r>
              <a:rPr sz="1400" b="1" spc="-75" dirty="0">
                <a:latin typeface="Trebuchet MS"/>
                <a:cs typeface="Trebuchet MS"/>
              </a:rPr>
              <a:t>порог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244089" y="2945384"/>
            <a:ext cx="11398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b="1" spc="-145" dirty="0" smtClean="0">
                <a:latin typeface="Trebuchet MS"/>
                <a:cs typeface="Trebuchet MS"/>
              </a:rPr>
              <a:t>7,7</a:t>
            </a:r>
            <a:r>
              <a:rPr sz="1800" b="1" spc="80" dirty="0" smtClean="0">
                <a:latin typeface="Trebuchet MS"/>
                <a:cs typeface="Trebuchet MS"/>
              </a:rPr>
              <a:t>%</a:t>
            </a:r>
            <a:endParaRPr sz="1800" dirty="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1800" b="1" spc="-140" dirty="0">
                <a:latin typeface="Trebuchet MS"/>
                <a:cs typeface="Trebuchet MS"/>
              </a:rPr>
              <a:t>участ</a:t>
            </a:r>
            <a:r>
              <a:rPr sz="1800" b="1" spc="-90" dirty="0">
                <a:latin typeface="Trebuchet MS"/>
                <a:cs typeface="Trebuchet MS"/>
              </a:rPr>
              <a:t>н</a:t>
            </a:r>
            <a:r>
              <a:rPr sz="1800" b="1" spc="-80" dirty="0">
                <a:latin typeface="Trebuchet MS"/>
                <a:cs typeface="Trebuchet MS"/>
              </a:rPr>
              <a:t>и</a:t>
            </a:r>
            <a:r>
              <a:rPr sz="1800" b="1" spc="-135" dirty="0">
                <a:latin typeface="Trebuchet MS"/>
                <a:cs typeface="Trebuchet MS"/>
              </a:rPr>
              <a:t>к</a:t>
            </a:r>
            <a:r>
              <a:rPr sz="1800" b="1" spc="-75" dirty="0">
                <a:latin typeface="Trebuchet MS"/>
                <a:cs typeface="Trebuchet MS"/>
              </a:rPr>
              <a:t>ов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35144" y="2945384"/>
            <a:ext cx="11398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lang="ru-RU" sz="1800" b="1" spc="80" dirty="0" smtClean="0">
                <a:latin typeface="Trebuchet MS"/>
                <a:cs typeface="Trebuchet MS"/>
              </a:rPr>
              <a:t>9,6</a:t>
            </a:r>
            <a:r>
              <a:rPr sz="1800" b="1" spc="80" dirty="0" smtClean="0">
                <a:latin typeface="Trebuchet MS"/>
                <a:cs typeface="Trebuchet MS"/>
              </a:rPr>
              <a:t>%</a:t>
            </a:r>
            <a:endParaRPr sz="1800" dirty="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1800" b="1" spc="-140" dirty="0">
                <a:latin typeface="Trebuchet MS"/>
                <a:cs typeface="Trebuchet MS"/>
              </a:rPr>
              <a:t>участ</a:t>
            </a:r>
            <a:r>
              <a:rPr sz="1800" b="1" spc="-90" dirty="0">
                <a:latin typeface="Trebuchet MS"/>
                <a:cs typeface="Trebuchet MS"/>
              </a:rPr>
              <a:t>н</a:t>
            </a:r>
            <a:r>
              <a:rPr sz="1800" b="1" spc="-80" dirty="0">
                <a:latin typeface="Trebuchet MS"/>
                <a:cs typeface="Trebuchet MS"/>
              </a:rPr>
              <a:t>и</a:t>
            </a:r>
            <a:r>
              <a:rPr sz="1800" b="1" spc="-135" dirty="0">
                <a:latin typeface="Trebuchet MS"/>
                <a:cs typeface="Trebuchet MS"/>
              </a:rPr>
              <a:t>к</a:t>
            </a:r>
            <a:r>
              <a:rPr sz="1800" b="1" spc="-75" dirty="0">
                <a:latin typeface="Trebuchet MS"/>
                <a:cs typeface="Trebuchet MS"/>
              </a:rPr>
              <a:t>ов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285101" y="2945384"/>
            <a:ext cx="11398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96520" algn="ctr">
              <a:lnSpc>
                <a:spcPct val="100000"/>
              </a:lnSpc>
              <a:spcBef>
                <a:spcPts val="100"/>
              </a:spcBef>
            </a:pPr>
            <a:r>
              <a:rPr lang="ru-RU" sz="1800" b="1" spc="-160" dirty="0" smtClean="0">
                <a:latin typeface="Trebuchet MS"/>
                <a:cs typeface="Trebuchet MS"/>
              </a:rPr>
              <a:t>3,8</a:t>
            </a:r>
            <a:r>
              <a:rPr sz="1800" b="1" spc="-155" dirty="0" smtClean="0">
                <a:latin typeface="Trebuchet MS"/>
                <a:cs typeface="Trebuchet MS"/>
              </a:rPr>
              <a:t> </a:t>
            </a:r>
            <a:r>
              <a:rPr sz="1800" b="1" spc="80" dirty="0">
                <a:latin typeface="Trebuchet MS"/>
                <a:cs typeface="Trebuchet MS"/>
              </a:rPr>
              <a:t>%</a:t>
            </a:r>
            <a:endParaRPr sz="1800" dirty="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1800" b="1" spc="-140" dirty="0">
                <a:latin typeface="Trebuchet MS"/>
                <a:cs typeface="Trebuchet MS"/>
              </a:rPr>
              <a:t>участ</a:t>
            </a:r>
            <a:r>
              <a:rPr sz="1800" b="1" spc="-90" dirty="0">
                <a:latin typeface="Trebuchet MS"/>
                <a:cs typeface="Trebuchet MS"/>
              </a:rPr>
              <a:t>н</a:t>
            </a:r>
            <a:r>
              <a:rPr sz="1800" b="1" spc="-80" dirty="0">
                <a:latin typeface="Trebuchet MS"/>
                <a:cs typeface="Trebuchet MS"/>
              </a:rPr>
              <a:t>и</a:t>
            </a:r>
            <a:r>
              <a:rPr sz="1800" b="1" spc="-135" dirty="0">
                <a:latin typeface="Trebuchet MS"/>
                <a:cs typeface="Trebuchet MS"/>
              </a:rPr>
              <a:t>к</a:t>
            </a:r>
            <a:r>
              <a:rPr sz="1800" b="1" spc="-75" dirty="0">
                <a:latin typeface="Trebuchet MS"/>
                <a:cs typeface="Trebuchet MS"/>
              </a:rPr>
              <a:t>ов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714500" y="1573911"/>
            <a:ext cx="2357755" cy="2359660"/>
          </a:xfrm>
          <a:custGeom>
            <a:avLst/>
            <a:gdLst/>
            <a:ahLst/>
            <a:cxnLst/>
            <a:rect l="l" t="t" r="r" b="b"/>
            <a:pathLst>
              <a:path w="2357754" h="2359660">
                <a:moveTo>
                  <a:pt x="0" y="392938"/>
                </a:moveTo>
                <a:lnTo>
                  <a:pt x="3061" y="343642"/>
                </a:lnTo>
                <a:lnTo>
                  <a:pt x="11998" y="296176"/>
                </a:lnTo>
                <a:lnTo>
                  <a:pt x="26445" y="250907"/>
                </a:lnTo>
                <a:lnTo>
                  <a:pt x="46033" y="208202"/>
                </a:lnTo>
                <a:lnTo>
                  <a:pt x="70393" y="168431"/>
                </a:lnTo>
                <a:lnTo>
                  <a:pt x="99158" y="131960"/>
                </a:lnTo>
                <a:lnTo>
                  <a:pt x="131960" y="99158"/>
                </a:lnTo>
                <a:lnTo>
                  <a:pt x="168431" y="70393"/>
                </a:lnTo>
                <a:lnTo>
                  <a:pt x="208202" y="46033"/>
                </a:lnTo>
                <a:lnTo>
                  <a:pt x="250907" y="26445"/>
                </a:lnTo>
                <a:lnTo>
                  <a:pt x="296176" y="11998"/>
                </a:lnTo>
                <a:lnTo>
                  <a:pt x="343642" y="3061"/>
                </a:lnTo>
                <a:lnTo>
                  <a:pt x="392938" y="0"/>
                </a:lnTo>
                <a:lnTo>
                  <a:pt x="1964563" y="0"/>
                </a:lnTo>
                <a:lnTo>
                  <a:pt x="2013833" y="3061"/>
                </a:lnTo>
                <a:lnTo>
                  <a:pt x="2061282" y="11998"/>
                </a:lnTo>
                <a:lnTo>
                  <a:pt x="2106541" y="26445"/>
                </a:lnTo>
                <a:lnTo>
                  <a:pt x="2149241" y="46033"/>
                </a:lnTo>
                <a:lnTo>
                  <a:pt x="2189014" y="70393"/>
                </a:lnTo>
                <a:lnTo>
                  <a:pt x="2225489" y="99158"/>
                </a:lnTo>
                <a:lnTo>
                  <a:pt x="2258298" y="131960"/>
                </a:lnTo>
                <a:lnTo>
                  <a:pt x="2287072" y="168431"/>
                </a:lnTo>
                <a:lnTo>
                  <a:pt x="2311442" y="208202"/>
                </a:lnTo>
                <a:lnTo>
                  <a:pt x="2331039" y="250907"/>
                </a:lnTo>
                <a:lnTo>
                  <a:pt x="2345494" y="296176"/>
                </a:lnTo>
                <a:lnTo>
                  <a:pt x="2354437" y="343642"/>
                </a:lnTo>
                <a:lnTo>
                  <a:pt x="2357501" y="392938"/>
                </a:lnTo>
                <a:lnTo>
                  <a:pt x="2357501" y="1966214"/>
                </a:lnTo>
                <a:lnTo>
                  <a:pt x="2354437" y="2015509"/>
                </a:lnTo>
                <a:lnTo>
                  <a:pt x="2345494" y="2062975"/>
                </a:lnTo>
                <a:lnTo>
                  <a:pt x="2331039" y="2108244"/>
                </a:lnTo>
                <a:lnTo>
                  <a:pt x="2311442" y="2150949"/>
                </a:lnTo>
                <a:lnTo>
                  <a:pt x="2287072" y="2190720"/>
                </a:lnTo>
                <a:lnTo>
                  <a:pt x="2258298" y="2227191"/>
                </a:lnTo>
                <a:lnTo>
                  <a:pt x="2225489" y="2259993"/>
                </a:lnTo>
                <a:lnTo>
                  <a:pt x="2189014" y="2288758"/>
                </a:lnTo>
                <a:lnTo>
                  <a:pt x="2149241" y="2313118"/>
                </a:lnTo>
                <a:lnTo>
                  <a:pt x="2106541" y="2332706"/>
                </a:lnTo>
                <a:lnTo>
                  <a:pt x="2061282" y="2347153"/>
                </a:lnTo>
                <a:lnTo>
                  <a:pt x="2013833" y="2356090"/>
                </a:lnTo>
                <a:lnTo>
                  <a:pt x="1964563" y="2359152"/>
                </a:lnTo>
                <a:lnTo>
                  <a:pt x="392938" y="2359152"/>
                </a:lnTo>
                <a:lnTo>
                  <a:pt x="343642" y="2356090"/>
                </a:lnTo>
                <a:lnTo>
                  <a:pt x="296176" y="2347153"/>
                </a:lnTo>
                <a:lnTo>
                  <a:pt x="250907" y="2332706"/>
                </a:lnTo>
                <a:lnTo>
                  <a:pt x="208202" y="2313118"/>
                </a:lnTo>
                <a:lnTo>
                  <a:pt x="168431" y="2288758"/>
                </a:lnTo>
                <a:lnTo>
                  <a:pt x="131960" y="2259993"/>
                </a:lnTo>
                <a:lnTo>
                  <a:pt x="99158" y="2227191"/>
                </a:lnTo>
                <a:lnTo>
                  <a:pt x="70393" y="2190720"/>
                </a:lnTo>
                <a:lnTo>
                  <a:pt x="46033" y="2150949"/>
                </a:lnTo>
                <a:lnTo>
                  <a:pt x="26445" y="2108244"/>
                </a:lnTo>
                <a:lnTo>
                  <a:pt x="11998" y="2062975"/>
                </a:lnTo>
                <a:lnTo>
                  <a:pt x="3061" y="2015509"/>
                </a:lnTo>
                <a:lnTo>
                  <a:pt x="0" y="1966214"/>
                </a:lnTo>
                <a:lnTo>
                  <a:pt x="0" y="392938"/>
                </a:lnTo>
                <a:close/>
              </a:path>
            </a:pathLst>
          </a:custGeom>
          <a:ln w="25399">
            <a:solidFill>
              <a:srgbClr val="57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203700" y="1573911"/>
            <a:ext cx="2357755" cy="2359660"/>
          </a:xfrm>
          <a:custGeom>
            <a:avLst/>
            <a:gdLst/>
            <a:ahLst/>
            <a:cxnLst/>
            <a:rect l="l" t="t" r="r" b="b"/>
            <a:pathLst>
              <a:path w="2357754" h="2359660">
                <a:moveTo>
                  <a:pt x="0" y="392938"/>
                </a:moveTo>
                <a:lnTo>
                  <a:pt x="3061" y="343642"/>
                </a:lnTo>
                <a:lnTo>
                  <a:pt x="11998" y="296176"/>
                </a:lnTo>
                <a:lnTo>
                  <a:pt x="26445" y="250907"/>
                </a:lnTo>
                <a:lnTo>
                  <a:pt x="46033" y="208202"/>
                </a:lnTo>
                <a:lnTo>
                  <a:pt x="70393" y="168431"/>
                </a:lnTo>
                <a:lnTo>
                  <a:pt x="99158" y="131960"/>
                </a:lnTo>
                <a:lnTo>
                  <a:pt x="131960" y="99158"/>
                </a:lnTo>
                <a:lnTo>
                  <a:pt x="168431" y="70393"/>
                </a:lnTo>
                <a:lnTo>
                  <a:pt x="208202" y="46033"/>
                </a:lnTo>
                <a:lnTo>
                  <a:pt x="250907" y="26445"/>
                </a:lnTo>
                <a:lnTo>
                  <a:pt x="296176" y="11998"/>
                </a:lnTo>
                <a:lnTo>
                  <a:pt x="343642" y="3061"/>
                </a:lnTo>
                <a:lnTo>
                  <a:pt x="392938" y="0"/>
                </a:lnTo>
                <a:lnTo>
                  <a:pt x="1964563" y="0"/>
                </a:lnTo>
                <a:lnTo>
                  <a:pt x="2013833" y="3061"/>
                </a:lnTo>
                <a:lnTo>
                  <a:pt x="2061282" y="11998"/>
                </a:lnTo>
                <a:lnTo>
                  <a:pt x="2106541" y="26445"/>
                </a:lnTo>
                <a:lnTo>
                  <a:pt x="2149241" y="46033"/>
                </a:lnTo>
                <a:lnTo>
                  <a:pt x="2189014" y="70393"/>
                </a:lnTo>
                <a:lnTo>
                  <a:pt x="2225489" y="99158"/>
                </a:lnTo>
                <a:lnTo>
                  <a:pt x="2258298" y="131960"/>
                </a:lnTo>
                <a:lnTo>
                  <a:pt x="2287072" y="168431"/>
                </a:lnTo>
                <a:lnTo>
                  <a:pt x="2311442" y="208202"/>
                </a:lnTo>
                <a:lnTo>
                  <a:pt x="2331039" y="250907"/>
                </a:lnTo>
                <a:lnTo>
                  <a:pt x="2345494" y="296176"/>
                </a:lnTo>
                <a:lnTo>
                  <a:pt x="2354437" y="343642"/>
                </a:lnTo>
                <a:lnTo>
                  <a:pt x="2357501" y="392938"/>
                </a:lnTo>
                <a:lnTo>
                  <a:pt x="2357501" y="1966214"/>
                </a:lnTo>
                <a:lnTo>
                  <a:pt x="2354437" y="2015509"/>
                </a:lnTo>
                <a:lnTo>
                  <a:pt x="2345494" y="2062975"/>
                </a:lnTo>
                <a:lnTo>
                  <a:pt x="2331039" y="2108244"/>
                </a:lnTo>
                <a:lnTo>
                  <a:pt x="2311442" y="2150949"/>
                </a:lnTo>
                <a:lnTo>
                  <a:pt x="2287072" y="2190720"/>
                </a:lnTo>
                <a:lnTo>
                  <a:pt x="2258298" y="2227191"/>
                </a:lnTo>
                <a:lnTo>
                  <a:pt x="2225489" y="2259993"/>
                </a:lnTo>
                <a:lnTo>
                  <a:pt x="2189014" y="2288758"/>
                </a:lnTo>
                <a:lnTo>
                  <a:pt x="2149241" y="2313118"/>
                </a:lnTo>
                <a:lnTo>
                  <a:pt x="2106541" y="2332706"/>
                </a:lnTo>
                <a:lnTo>
                  <a:pt x="2061282" y="2347153"/>
                </a:lnTo>
                <a:lnTo>
                  <a:pt x="2013833" y="2356090"/>
                </a:lnTo>
                <a:lnTo>
                  <a:pt x="1964563" y="2359152"/>
                </a:lnTo>
                <a:lnTo>
                  <a:pt x="392938" y="2359152"/>
                </a:lnTo>
                <a:lnTo>
                  <a:pt x="343642" y="2356090"/>
                </a:lnTo>
                <a:lnTo>
                  <a:pt x="296176" y="2347153"/>
                </a:lnTo>
                <a:lnTo>
                  <a:pt x="250907" y="2332706"/>
                </a:lnTo>
                <a:lnTo>
                  <a:pt x="208202" y="2313118"/>
                </a:lnTo>
                <a:lnTo>
                  <a:pt x="168431" y="2288758"/>
                </a:lnTo>
                <a:lnTo>
                  <a:pt x="131960" y="2259993"/>
                </a:lnTo>
                <a:lnTo>
                  <a:pt x="99158" y="2227191"/>
                </a:lnTo>
                <a:lnTo>
                  <a:pt x="70393" y="2190720"/>
                </a:lnTo>
                <a:lnTo>
                  <a:pt x="46033" y="2150949"/>
                </a:lnTo>
                <a:lnTo>
                  <a:pt x="26445" y="2108244"/>
                </a:lnTo>
                <a:lnTo>
                  <a:pt x="11998" y="2062975"/>
                </a:lnTo>
                <a:lnTo>
                  <a:pt x="3061" y="2015509"/>
                </a:lnTo>
                <a:lnTo>
                  <a:pt x="0" y="1966214"/>
                </a:lnTo>
                <a:lnTo>
                  <a:pt x="0" y="392938"/>
                </a:lnTo>
                <a:close/>
              </a:path>
            </a:pathLst>
          </a:custGeom>
          <a:ln w="25399">
            <a:solidFill>
              <a:srgbClr val="57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680200" y="1573911"/>
            <a:ext cx="2357755" cy="2359660"/>
          </a:xfrm>
          <a:custGeom>
            <a:avLst/>
            <a:gdLst/>
            <a:ahLst/>
            <a:cxnLst/>
            <a:rect l="l" t="t" r="r" b="b"/>
            <a:pathLst>
              <a:path w="2357754" h="2359660">
                <a:moveTo>
                  <a:pt x="0" y="392938"/>
                </a:moveTo>
                <a:lnTo>
                  <a:pt x="3061" y="343642"/>
                </a:lnTo>
                <a:lnTo>
                  <a:pt x="11998" y="296176"/>
                </a:lnTo>
                <a:lnTo>
                  <a:pt x="26445" y="250907"/>
                </a:lnTo>
                <a:lnTo>
                  <a:pt x="46033" y="208202"/>
                </a:lnTo>
                <a:lnTo>
                  <a:pt x="70393" y="168431"/>
                </a:lnTo>
                <a:lnTo>
                  <a:pt x="99158" y="131960"/>
                </a:lnTo>
                <a:lnTo>
                  <a:pt x="131960" y="99158"/>
                </a:lnTo>
                <a:lnTo>
                  <a:pt x="168431" y="70393"/>
                </a:lnTo>
                <a:lnTo>
                  <a:pt x="208202" y="46033"/>
                </a:lnTo>
                <a:lnTo>
                  <a:pt x="250907" y="26445"/>
                </a:lnTo>
                <a:lnTo>
                  <a:pt x="296176" y="11998"/>
                </a:lnTo>
                <a:lnTo>
                  <a:pt x="343642" y="3061"/>
                </a:lnTo>
                <a:lnTo>
                  <a:pt x="392938" y="0"/>
                </a:lnTo>
                <a:lnTo>
                  <a:pt x="1964563" y="0"/>
                </a:lnTo>
                <a:lnTo>
                  <a:pt x="2013833" y="3061"/>
                </a:lnTo>
                <a:lnTo>
                  <a:pt x="2061282" y="11998"/>
                </a:lnTo>
                <a:lnTo>
                  <a:pt x="2106541" y="26445"/>
                </a:lnTo>
                <a:lnTo>
                  <a:pt x="2149241" y="46033"/>
                </a:lnTo>
                <a:lnTo>
                  <a:pt x="2189014" y="70393"/>
                </a:lnTo>
                <a:lnTo>
                  <a:pt x="2225489" y="99158"/>
                </a:lnTo>
                <a:lnTo>
                  <a:pt x="2258298" y="131960"/>
                </a:lnTo>
                <a:lnTo>
                  <a:pt x="2287072" y="168431"/>
                </a:lnTo>
                <a:lnTo>
                  <a:pt x="2311442" y="208202"/>
                </a:lnTo>
                <a:lnTo>
                  <a:pt x="2331039" y="250907"/>
                </a:lnTo>
                <a:lnTo>
                  <a:pt x="2345494" y="296176"/>
                </a:lnTo>
                <a:lnTo>
                  <a:pt x="2354437" y="343642"/>
                </a:lnTo>
                <a:lnTo>
                  <a:pt x="2357501" y="392938"/>
                </a:lnTo>
                <a:lnTo>
                  <a:pt x="2357501" y="1966214"/>
                </a:lnTo>
                <a:lnTo>
                  <a:pt x="2354437" y="2015509"/>
                </a:lnTo>
                <a:lnTo>
                  <a:pt x="2345494" y="2062975"/>
                </a:lnTo>
                <a:lnTo>
                  <a:pt x="2331039" y="2108244"/>
                </a:lnTo>
                <a:lnTo>
                  <a:pt x="2311442" y="2150949"/>
                </a:lnTo>
                <a:lnTo>
                  <a:pt x="2287072" y="2190720"/>
                </a:lnTo>
                <a:lnTo>
                  <a:pt x="2258298" y="2227191"/>
                </a:lnTo>
                <a:lnTo>
                  <a:pt x="2225489" y="2259993"/>
                </a:lnTo>
                <a:lnTo>
                  <a:pt x="2189014" y="2288758"/>
                </a:lnTo>
                <a:lnTo>
                  <a:pt x="2149241" y="2313118"/>
                </a:lnTo>
                <a:lnTo>
                  <a:pt x="2106541" y="2332706"/>
                </a:lnTo>
                <a:lnTo>
                  <a:pt x="2061282" y="2347153"/>
                </a:lnTo>
                <a:lnTo>
                  <a:pt x="2013833" y="2356090"/>
                </a:lnTo>
                <a:lnTo>
                  <a:pt x="1964563" y="2359152"/>
                </a:lnTo>
                <a:lnTo>
                  <a:pt x="392938" y="2359152"/>
                </a:lnTo>
                <a:lnTo>
                  <a:pt x="343642" y="2356090"/>
                </a:lnTo>
                <a:lnTo>
                  <a:pt x="296176" y="2347153"/>
                </a:lnTo>
                <a:lnTo>
                  <a:pt x="250907" y="2332706"/>
                </a:lnTo>
                <a:lnTo>
                  <a:pt x="208202" y="2313118"/>
                </a:lnTo>
                <a:lnTo>
                  <a:pt x="168431" y="2288758"/>
                </a:lnTo>
                <a:lnTo>
                  <a:pt x="131960" y="2259993"/>
                </a:lnTo>
                <a:lnTo>
                  <a:pt x="99158" y="2227191"/>
                </a:lnTo>
                <a:lnTo>
                  <a:pt x="70393" y="2190720"/>
                </a:lnTo>
                <a:lnTo>
                  <a:pt x="46033" y="2150949"/>
                </a:lnTo>
                <a:lnTo>
                  <a:pt x="26445" y="2108244"/>
                </a:lnTo>
                <a:lnTo>
                  <a:pt x="11998" y="2062975"/>
                </a:lnTo>
                <a:lnTo>
                  <a:pt x="3061" y="2015509"/>
                </a:lnTo>
                <a:lnTo>
                  <a:pt x="0" y="1966214"/>
                </a:lnTo>
                <a:lnTo>
                  <a:pt x="0" y="392938"/>
                </a:lnTo>
                <a:close/>
              </a:path>
            </a:pathLst>
          </a:custGeom>
          <a:ln w="25399">
            <a:solidFill>
              <a:srgbClr val="57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518186" y="4113734"/>
            <a:ext cx="714375" cy="1665841"/>
          </a:xfrm>
          <a:prstGeom prst="rect">
            <a:avLst/>
          </a:prstGeom>
          <a:solidFill>
            <a:srgbClr val="006FC0"/>
          </a:solidFill>
          <a:ln w="25400">
            <a:solidFill>
              <a:srgbClr val="575757"/>
            </a:solidFill>
          </a:ln>
        </p:spPr>
        <p:txBody>
          <a:bodyPr vert="horz" wrap="square" lIns="0" tIns="207010" rIns="0" bIns="0" rtlCol="0">
            <a:spAutoFit/>
          </a:bodyPr>
          <a:lstStyle/>
          <a:p>
            <a:pPr marL="113030">
              <a:lnSpc>
                <a:spcPct val="100000"/>
              </a:lnSpc>
              <a:spcBef>
                <a:spcPts val="1630"/>
              </a:spcBef>
            </a:pPr>
            <a:r>
              <a:rPr lang="ru-RU" sz="2000" b="1" spc="-175" dirty="0" smtClean="0">
                <a:solidFill>
                  <a:srgbClr val="FFFFFF"/>
                </a:solidFill>
                <a:latin typeface="Trebuchet MS"/>
                <a:cs typeface="Trebuchet MS"/>
              </a:rPr>
              <a:t>86,9</a:t>
            </a:r>
          </a:p>
          <a:p>
            <a:pPr marL="113030">
              <a:lnSpc>
                <a:spcPct val="100000"/>
              </a:lnSpc>
              <a:spcBef>
                <a:spcPts val="1630"/>
              </a:spcBef>
            </a:pPr>
            <a:endParaRPr lang="ru-RU" sz="2800" b="1" spc="-175" dirty="0" smtClean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13030">
              <a:lnSpc>
                <a:spcPct val="100000"/>
              </a:lnSpc>
              <a:spcBef>
                <a:spcPts val="1630"/>
              </a:spcBef>
            </a:pPr>
            <a:endParaRPr lang="ru-RU" sz="2000" b="1" spc="-175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884800" y="4344987"/>
            <a:ext cx="714375" cy="1420902"/>
          </a:xfrm>
          <a:prstGeom prst="rect">
            <a:avLst/>
          </a:prstGeom>
          <a:solidFill>
            <a:srgbClr val="006FC0"/>
          </a:solidFill>
          <a:ln w="25400">
            <a:solidFill>
              <a:srgbClr val="575757"/>
            </a:solidFill>
          </a:ln>
        </p:spPr>
        <p:txBody>
          <a:bodyPr vert="horz" wrap="square" lIns="0" tIns="162560" rIns="0" bIns="0" rtlCol="0">
            <a:spAutoFit/>
          </a:bodyPr>
          <a:lstStyle/>
          <a:p>
            <a:pPr marL="130810">
              <a:lnSpc>
                <a:spcPct val="100000"/>
              </a:lnSpc>
              <a:spcBef>
                <a:spcPts val="1280"/>
              </a:spcBef>
            </a:pPr>
            <a:r>
              <a:rPr lang="ru-RU" sz="2000" b="1" spc="-175" dirty="0" smtClean="0">
                <a:solidFill>
                  <a:srgbClr val="FFFFFF"/>
                </a:solidFill>
                <a:latin typeface="Trebuchet MS"/>
                <a:cs typeface="Trebuchet MS"/>
              </a:rPr>
              <a:t>67,7</a:t>
            </a:r>
          </a:p>
          <a:p>
            <a:pPr marL="130810">
              <a:lnSpc>
                <a:spcPct val="100000"/>
              </a:lnSpc>
              <a:spcBef>
                <a:spcPts val="1280"/>
              </a:spcBef>
            </a:pPr>
            <a:endParaRPr lang="ru-RU" sz="2000" b="1" spc="-175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30810">
              <a:lnSpc>
                <a:spcPct val="100000"/>
              </a:lnSpc>
              <a:spcBef>
                <a:spcPts val="1280"/>
              </a:spcBef>
            </a:pPr>
            <a:endParaRPr sz="2000" dirty="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289293" y="4242336"/>
            <a:ext cx="714375" cy="1534394"/>
          </a:xfrm>
          <a:prstGeom prst="rect">
            <a:avLst/>
          </a:prstGeom>
          <a:solidFill>
            <a:srgbClr val="006FC0"/>
          </a:solidFill>
          <a:ln w="25400">
            <a:solidFill>
              <a:srgbClr val="575757"/>
            </a:solidFill>
          </a:ln>
        </p:spPr>
        <p:txBody>
          <a:bodyPr vert="horz" wrap="square" lIns="0" tIns="178435" rIns="0" bIns="0" rtlCol="0">
            <a:spAutoFit/>
          </a:bodyPr>
          <a:lstStyle/>
          <a:p>
            <a:pPr marL="130810">
              <a:lnSpc>
                <a:spcPct val="100000"/>
              </a:lnSpc>
              <a:spcBef>
                <a:spcPts val="1405"/>
              </a:spcBef>
            </a:pPr>
            <a:r>
              <a:rPr lang="ru-RU" sz="2000" b="1" spc="-175" dirty="0" smtClean="0">
                <a:solidFill>
                  <a:srgbClr val="FFFFFF"/>
                </a:solidFill>
                <a:latin typeface="Trebuchet MS"/>
                <a:cs typeface="Trebuchet MS"/>
              </a:rPr>
              <a:t>69,8</a:t>
            </a:r>
          </a:p>
          <a:p>
            <a:pPr marL="130810">
              <a:lnSpc>
                <a:spcPct val="100000"/>
              </a:lnSpc>
              <a:spcBef>
                <a:spcPts val="1405"/>
              </a:spcBef>
            </a:pPr>
            <a:endParaRPr lang="ru-RU" sz="900" b="1" spc="-175" dirty="0" smtClean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30810">
              <a:lnSpc>
                <a:spcPct val="100000"/>
              </a:lnSpc>
              <a:spcBef>
                <a:spcPts val="1405"/>
              </a:spcBef>
            </a:pPr>
            <a:endParaRPr lang="ru-RU" sz="800" b="1" spc="-175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30810">
              <a:lnSpc>
                <a:spcPct val="100000"/>
              </a:lnSpc>
              <a:spcBef>
                <a:spcPts val="1405"/>
              </a:spcBef>
            </a:pPr>
            <a:endParaRPr sz="1400" dirty="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218689" y="1739900"/>
            <a:ext cx="134874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25" dirty="0" err="1">
                <a:solidFill>
                  <a:srgbClr val="2A5E9E"/>
                </a:solidFill>
                <a:latin typeface="Trebuchet MS"/>
                <a:cs typeface="Trebuchet MS"/>
              </a:rPr>
              <a:t>Русский</a:t>
            </a:r>
            <a:r>
              <a:rPr sz="1800" b="1" spc="-225" dirty="0">
                <a:solidFill>
                  <a:srgbClr val="2A5E9E"/>
                </a:solidFill>
                <a:latin typeface="Trebuchet MS"/>
                <a:cs typeface="Trebuchet MS"/>
              </a:rPr>
              <a:t> </a:t>
            </a:r>
            <a:r>
              <a:rPr sz="1800" b="1" spc="-95" dirty="0" err="1" smtClean="0">
                <a:solidFill>
                  <a:srgbClr val="2A5E9E"/>
                </a:solidFill>
                <a:latin typeface="Trebuchet MS"/>
                <a:cs typeface="Trebuchet MS"/>
              </a:rPr>
              <a:t>язык</a:t>
            </a:r>
            <a:r>
              <a:rPr lang="ru-RU" sz="1800" b="1" spc="-95" dirty="0" smtClean="0">
                <a:solidFill>
                  <a:srgbClr val="2A5E9E"/>
                </a:solidFill>
                <a:latin typeface="Trebuchet MS"/>
                <a:cs typeface="Trebuchet MS"/>
              </a:rPr>
              <a:t> 4,5,6кл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20560" y="5745144"/>
            <a:ext cx="8604885" cy="993140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2900045">
              <a:lnSpc>
                <a:spcPct val="100000"/>
              </a:lnSpc>
              <a:spcBef>
                <a:spcPts val="810"/>
              </a:spcBef>
              <a:tabLst>
                <a:tab pos="4295140" algn="l"/>
                <a:tab pos="5619750" algn="l"/>
              </a:tabLst>
            </a:pPr>
            <a:r>
              <a:rPr sz="1400" b="1" spc="-100" dirty="0">
                <a:latin typeface="Trebuchet MS"/>
                <a:cs typeface="Trebuchet MS"/>
              </a:rPr>
              <a:t>Русский</a:t>
            </a:r>
            <a:r>
              <a:rPr sz="1400" b="1" spc="-145" dirty="0">
                <a:latin typeface="Trebuchet MS"/>
                <a:cs typeface="Trebuchet MS"/>
              </a:rPr>
              <a:t> </a:t>
            </a:r>
            <a:r>
              <a:rPr sz="1400" b="1" spc="-75" dirty="0">
                <a:latin typeface="Trebuchet MS"/>
                <a:cs typeface="Trebuchet MS"/>
              </a:rPr>
              <a:t>язык	</a:t>
            </a:r>
            <a:r>
              <a:rPr sz="1400" b="1" spc="-60" dirty="0">
                <a:latin typeface="Trebuchet MS"/>
                <a:cs typeface="Trebuchet MS"/>
              </a:rPr>
              <a:t>Математика	</a:t>
            </a:r>
            <a:r>
              <a:rPr sz="1400" b="1" spc="-65" dirty="0">
                <a:latin typeface="Trebuchet MS"/>
                <a:cs typeface="Trebuchet MS"/>
              </a:rPr>
              <a:t>Окружающий</a:t>
            </a:r>
            <a:r>
              <a:rPr sz="1400" b="1" spc="-195" dirty="0">
                <a:latin typeface="Trebuchet MS"/>
                <a:cs typeface="Trebuchet MS"/>
              </a:rPr>
              <a:t> </a:t>
            </a:r>
            <a:r>
              <a:rPr sz="1400" b="1" spc="-50" dirty="0">
                <a:latin typeface="Trebuchet MS"/>
                <a:cs typeface="Trebuchet MS"/>
              </a:rPr>
              <a:t>мир</a:t>
            </a:r>
            <a:endParaRPr sz="1400" dirty="0">
              <a:latin typeface="Trebuchet MS"/>
              <a:cs typeface="Trebuchet MS"/>
            </a:endParaRPr>
          </a:p>
          <a:p>
            <a:pPr marL="635" algn="ctr">
              <a:lnSpc>
                <a:spcPct val="100000"/>
              </a:lnSpc>
              <a:spcBef>
                <a:spcPts val="905"/>
              </a:spcBef>
            </a:pPr>
            <a:r>
              <a:rPr sz="1800" spc="-45" dirty="0">
                <a:latin typeface="Trebuchet MS"/>
                <a:cs typeface="Trebuchet MS"/>
              </a:rPr>
              <a:t>В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режиме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апробации</a:t>
            </a:r>
            <a:r>
              <a:rPr sz="1800" spc="-114" dirty="0">
                <a:latin typeface="Trebuchet MS"/>
                <a:cs typeface="Trebuchet MS"/>
              </a:rPr>
              <a:t> </a:t>
            </a:r>
            <a:r>
              <a:rPr sz="1800" spc="-90" dirty="0">
                <a:latin typeface="Trebuchet MS"/>
                <a:cs typeface="Trebuchet MS"/>
              </a:rPr>
              <a:t>Всероссийские</a:t>
            </a:r>
            <a:r>
              <a:rPr sz="1800" spc="-95" dirty="0">
                <a:latin typeface="Trebuchet MS"/>
                <a:cs typeface="Trebuchet MS"/>
              </a:rPr>
              <a:t> </a:t>
            </a:r>
            <a:r>
              <a:rPr sz="1800" spc="-60" dirty="0">
                <a:latin typeface="Trebuchet MS"/>
                <a:cs typeface="Trebuchet MS"/>
              </a:rPr>
              <a:t>проверочные</a:t>
            </a:r>
            <a:r>
              <a:rPr sz="1800" spc="-110" dirty="0">
                <a:latin typeface="Trebuchet MS"/>
                <a:cs typeface="Trebuchet MS"/>
              </a:rPr>
              <a:t> </a:t>
            </a:r>
            <a:r>
              <a:rPr sz="1800" spc="-60" dirty="0">
                <a:latin typeface="Trebuchet MS"/>
                <a:cs typeface="Trebuchet MS"/>
              </a:rPr>
              <a:t>работы</a:t>
            </a:r>
            <a:r>
              <a:rPr sz="1800" spc="-125" dirty="0">
                <a:latin typeface="Trebuchet MS"/>
                <a:cs typeface="Trebuchet MS"/>
              </a:rPr>
              <a:t> </a:t>
            </a:r>
            <a:r>
              <a:rPr sz="1800" spc="-55" dirty="0">
                <a:latin typeface="Trebuchet MS"/>
                <a:cs typeface="Trebuchet MS"/>
              </a:rPr>
              <a:t>прошли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70" dirty="0">
                <a:latin typeface="Trebuchet MS"/>
                <a:cs typeface="Trebuchet MS"/>
              </a:rPr>
              <a:t>в</a:t>
            </a:r>
            <a:r>
              <a:rPr sz="1800" spc="-125" dirty="0">
                <a:latin typeface="Trebuchet MS"/>
                <a:cs typeface="Trebuchet MS"/>
              </a:rPr>
              <a:t> </a:t>
            </a:r>
            <a:r>
              <a:rPr lang="ru-RU" spc="-105" dirty="0">
                <a:latin typeface="Trebuchet MS"/>
                <a:cs typeface="Trebuchet MS"/>
              </a:rPr>
              <a:t>7</a:t>
            </a:r>
            <a:r>
              <a:rPr sz="1800" spc="-105" dirty="0" smtClean="0">
                <a:latin typeface="Trebuchet MS"/>
                <a:cs typeface="Trebuchet MS"/>
              </a:rPr>
              <a:t>-х,10-х,11-х</a:t>
            </a:r>
            <a:endParaRPr sz="1800" dirty="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1800" spc="-110" dirty="0">
                <a:latin typeface="Trebuchet MS"/>
                <a:cs typeface="Trebuchet MS"/>
              </a:rPr>
              <a:t>классах </a:t>
            </a:r>
            <a:r>
              <a:rPr sz="1800" spc="-35" dirty="0">
                <a:latin typeface="Trebuchet MS"/>
                <a:cs typeface="Trebuchet MS"/>
              </a:rPr>
              <a:t>по </a:t>
            </a:r>
            <a:r>
              <a:rPr sz="1800" spc="-90" dirty="0">
                <a:latin typeface="Trebuchet MS"/>
                <a:cs typeface="Trebuchet MS"/>
              </a:rPr>
              <a:t>русскому </a:t>
            </a:r>
            <a:r>
              <a:rPr sz="1800" spc="-110" dirty="0">
                <a:latin typeface="Trebuchet MS"/>
                <a:cs typeface="Trebuchet MS"/>
              </a:rPr>
              <a:t>языку, </a:t>
            </a:r>
            <a:r>
              <a:rPr sz="1800" spc="-95" dirty="0">
                <a:latin typeface="Trebuchet MS"/>
                <a:cs typeface="Trebuchet MS"/>
              </a:rPr>
              <a:t>математике, </a:t>
            </a:r>
            <a:r>
              <a:rPr sz="1800" spc="-85" dirty="0">
                <a:latin typeface="Trebuchet MS"/>
                <a:cs typeface="Trebuchet MS"/>
              </a:rPr>
              <a:t>биологии, </a:t>
            </a:r>
            <a:r>
              <a:rPr sz="1800" spc="-100" dirty="0">
                <a:latin typeface="Trebuchet MS"/>
                <a:cs typeface="Trebuchet MS"/>
              </a:rPr>
              <a:t>истории, </a:t>
            </a:r>
            <a:r>
              <a:rPr sz="1800" spc="-125" dirty="0">
                <a:latin typeface="Trebuchet MS"/>
                <a:cs typeface="Trebuchet MS"/>
              </a:rPr>
              <a:t>физике, </a:t>
            </a:r>
            <a:r>
              <a:rPr sz="1800" spc="-105" dirty="0">
                <a:latin typeface="Trebuchet MS"/>
                <a:cs typeface="Trebuchet MS"/>
              </a:rPr>
              <a:t>географии </a:t>
            </a:r>
            <a:r>
              <a:rPr sz="1800" spc="-60" dirty="0">
                <a:latin typeface="Trebuchet MS"/>
                <a:cs typeface="Trebuchet MS"/>
              </a:rPr>
              <a:t>и</a:t>
            </a:r>
            <a:r>
              <a:rPr sz="1800" spc="-290" dirty="0">
                <a:latin typeface="Trebuchet MS"/>
                <a:cs typeface="Trebuchet MS"/>
              </a:rPr>
              <a:t> </a:t>
            </a:r>
            <a:r>
              <a:rPr sz="1800" spc="-70" dirty="0">
                <a:latin typeface="Trebuchet MS"/>
                <a:cs typeface="Trebuchet MS"/>
              </a:rPr>
              <a:t>химии</a:t>
            </a:r>
            <a:endParaRPr sz="18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694419" y="0"/>
            <a:ext cx="449579" cy="8122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71600" y="-152400"/>
            <a:ext cx="8027554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50" dirty="0" err="1" smtClean="0"/>
              <a:t>П</a:t>
            </a:r>
            <a:r>
              <a:rPr sz="4400" spc="-190" dirty="0" err="1" smtClean="0"/>
              <a:t>ерспективы</a:t>
            </a:r>
            <a:endParaRPr sz="4400" spc="-190" dirty="0"/>
          </a:p>
        </p:txBody>
      </p:sp>
      <p:sp>
        <p:nvSpPr>
          <p:cNvPr id="5" name="object 5"/>
          <p:cNvSpPr/>
          <p:nvPr/>
        </p:nvSpPr>
        <p:spPr>
          <a:xfrm>
            <a:off x="395541" y="2373376"/>
            <a:ext cx="431800" cy="287655"/>
          </a:xfrm>
          <a:custGeom>
            <a:avLst/>
            <a:gdLst/>
            <a:ahLst/>
            <a:cxnLst/>
            <a:rect l="l" t="t" r="r" b="b"/>
            <a:pathLst>
              <a:path w="431800" h="287655">
                <a:moveTo>
                  <a:pt x="288124" y="0"/>
                </a:moveTo>
                <a:lnTo>
                  <a:pt x="288124" y="71754"/>
                </a:lnTo>
                <a:lnTo>
                  <a:pt x="0" y="71754"/>
                </a:lnTo>
                <a:lnTo>
                  <a:pt x="0" y="215519"/>
                </a:lnTo>
                <a:lnTo>
                  <a:pt x="288124" y="215519"/>
                </a:lnTo>
                <a:lnTo>
                  <a:pt x="288124" y="287274"/>
                </a:lnTo>
                <a:lnTo>
                  <a:pt x="431800" y="143637"/>
                </a:lnTo>
                <a:lnTo>
                  <a:pt x="288124" y="0"/>
                </a:lnTo>
                <a:close/>
              </a:path>
            </a:pathLst>
          </a:custGeom>
          <a:solidFill>
            <a:srgbClr val="E67B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95541" y="2373376"/>
            <a:ext cx="431800" cy="287655"/>
          </a:xfrm>
          <a:custGeom>
            <a:avLst/>
            <a:gdLst/>
            <a:ahLst/>
            <a:cxnLst/>
            <a:rect l="l" t="t" r="r" b="b"/>
            <a:pathLst>
              <a:path w="431800" h="287655">
                <a:moveTo>
                  <a:pt x="0" y="71754"/>
                </a:moveTo>
                <a:lnTo>
                  <a:pt x="288124" y="71754"/>
                </a:lnTo>
                <a:lnTo>
                  <a:pt x="288124" y="0"/>
                </a:lnTo>
                <a:lnTo>
                  <a:pt x="431800" y="143637"/>
                </a:lnTo>
                <a:lnTo>
                  <a:pt x="288124" y="287274"/>
                </a:lnTo>
                <a:lnTo>
                  <a:pt x="288124" y="215519"/>
                </a:lnTo>
                <a:lnTo>
                  <a:pt x="0" y="215519"/>
                </a:lnTo>
                <a:lnTo>
                  <a:pt x="0" y="71754"/>
                </a:lnTo>
                <a:close/>
              </a:path>
            </a:pathLst>
          </a:custGeom>
          <a:ln w="25400">
            <a:solidFill>
              <a:srgbClr val="57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532" y="4452873"/>
            <a:ext cx="431800" cy="288925"/>
          </a:xfrm>
          <a:custGeom>
            <a:avLst/>
            <a:gdLst/>
            <a:ahLst/>
            <a:cxnLst/>
            <a:rect l="l" t="t" r="r" b="b"/>
            <a:pathLst>
              <a:path w="431800" h="288925">
                <a:moveTo>
                  <a:pt x="287337" y="0"/>
                </a:moveTo>
                <a:lnTo>
                  <a:pt x="287337" y="72136"/>
                </a:lnTo>
                <a:lnTo>
                  <a:pt x="0" y="72136"/>
                </a:lnTo>
                <a:lnTo>
                  <a:pt x="0" y="216662"/>
                </a:lnTo>
                <a:lnTo>
                  <a:pt x="287337" y="216662"/>
                </a:lnTo>
                <a:lnTo>
                  <a:pt x="287337" y="288925"/>
                </a:lnTo>
                <a:lnTo>
                  <a:pt x="431800" y="144399"/>
                </a:lnTo>
                <a:lnTo>
                  <a:pt x="287337" y="0"/>
                </a:lnTo>
                <a:close/>
              </a:path>
            </a:pathLst>
          </a:custGeom>
          <a:solidFill>
            <a:srgbClr val="E67B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3532" y="4452873"/>
            <a:ext cx="431800" cy="288925"/>
          </a:xfrm>
          <a:custGeom>
            <a:avLst/>
            <a:gdLst/>
            <a:ahLst/>
            <a:cxnLst/>
            <a:rect l="l" t="t" r="r" b="b"/>
            <a:pathLst>
              <a:path w="431800" h="288925">
                <a:moveTo>
                  <a:pt x="0" y="72136"/>
                </a:moveTo>
                <a:lnTo>
                  <a:pt x="287337" y="72136"/>
                </a:lnTo>
                <a:lnTo>
                  <a:pt x="287337" y="0"/>
                </a:lnTo>
                <a:lnTo>
                  <a:pt x="431800" y="144399"/>
                </a:lnTo>
                <a:lnTo>
                  <a:pt x="287337" y="288925"/>
                </a:lnTo>
                <a:lnTo>
                  <a:pt x="287337" y="216662"/>
                </a:lnTo>
                <a:lnTo>
                  <a:pt x="0" y="216662"/>
                </a:lnTo>
                <a:lnTo>
                  <a:pt x="0" y="72136"/>
                </a:lnTo>
                <a:close/>
              </a:path>
            </a:pathLst>
          </a:custGeom>
          <a:ln w="25400">
            <a:solidFill>
              <a:srgbClr val="57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00112" y="1916810"/>
            <a:ext cx="7993380" cy="1200785"/>
          </a:xfrm>
          <a:custGeom>
            <a:avLst/>
            <a:gdLst/>
            <a:ahLst/>
            <a:cxnLst/>
            <a:rect l="l" t="t" r="r" b="b"/>
            <a:pathLst>
              <a:path w="7993380" h="1200785">
                <a:moveTo>
                  <a:pt x="0" y="200025"/>
                </a:moveTo>
                <a:lnTo>
                  <a:pt x="5283" y="154155"/>
                </a:lnTo>
                <a:lnTo>
                  <a:pt x="20334" y="112050"/>
                </a:lnTo>
                <a:lnTo>
                  <a:pt x="43952" y="74911"/>
                </a:lnTo>
                <a:lnTo>
                  <a:pt x="74934" y="43937"/>
                </a:lnTo>
                <a:lnTo>
                  <a:pt x="112081" y="20327"/>
                </a:lnTo>
                <a:lnTo>
                  <a:pt x="154191" y="5281"/>
                </a:lnTo>
                <a:lnTo>
                  <a:pt x="200063" y="0"/>
                </a:lnTo>
                <a:lnTo>
                  <a:pt x="7793037" y="0"/>
                </a:lnTo>
                <a:lnTo>
                  <a:pt x="7838907" y="5281"/>
                </a:lnTo>
                <a:lnTo>
                  <a:pt x="7881011" y="20327"/>
                </a:lnTo>
                <a:lnTo>
                  <a:pt x="7918151" y="43937"/>
                </a:lnTo>
                <a:lnTo>
                  <a:pt x="7949125" y="74911"/>
                </a:lnTo>
                <a:lnTo>
                  <a:pt x="7972735" y="112050"/>
                </a:lnTo>
                <a:lnTo>
                  <a:pt x="7987780" y="154155"/>
                </a:lnTo>
                <a:lnTo>
                  <a:pt x="7993062" y="200025"/>
                </a:lnTo>
                <a:lnTo>
                  <a:pt x="7993062" y="1000251"/>
                </a:lnTo>
                <a:lnTo>
                  <a:pt x="7987780" y="1046128"/>
                </a:lnTo>
                <a:lnTo>
                  <a:pt x="7972735" y="1088251"/>
                </a:lnTo>
                <a:lnTo>
                  <a:pt x="7949125" y="1125415"/>
                </a:lnTo>
                <a:lnTo>
                  <a:pt x="7918151" y="1156416"/>
                </a:lnTo>
                <a:lnTo>
                  <a:pt x="7881011" y="1180051"/>
                </a:lnTo>
                <a:lnTo>
                  <a:pt x="7838907" y="1195115"/>
                </a:lnTo>
                <a:lnTo>
                  <a:pt x="7793037" y="1200403"/>
                </a:lnTo>
                <a:lnTo>
                  <a:pt x="200063" y="1200403"/>
                </a:lnTo>
                <a:lnTo>
                  <a:pt x="154191" y="1195115"/>
                </a:lnTo>
                <a:lnTo>
                  <a:pt x="112081" y="1180051"/>
                </a:lnTo>
                <a:lnTo>
                  <a:pt x="74934" y="1156416"/>
                </a:lnTo>
                <a:lnTo>
                  <a:pt x="43952" y="1125415"/>
                </a:lnTo>
                <a:lnTo>
                  <a:pt x="20334" y="1088251"/>
                </a:lnTo>
                <a:lnTo>
                  <a:pt x="5283" y="1046128"/>
                </a:lnTo>
                <a:lnTo>
                  <a:pt x="0" y="1000251"/>
                </a:lnTo>
                <a:lnTo>
                  <a:pt x="0" y="200025"/>
                </a:lnTo>
                <a:close/>
              </a:path>
            </a:pathLst>
          </a:custGeom>
          <a:ln w="25400">
            <a:solidFill>
              <a:srgbClr val="57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84186" y="4301744"/>
            <a:ext cx="7993380" cy="646430"/>
          </a:xfrm>
          <a:custGeom>
            <a:avLst/>
            <a:gdLst/>
            <a:ahLst/>
            <a:cxnLst/>
            <a:rect l="l" t="t" r="r" b="b"/>
            <a:pathLst>
              <a:path w="7993380" h="646429">
                <a:moveTo>
                  <a:pt x="0" y="107695"/>
                </a:moveTo>
                <a:lnTo>
                  <a:pt x="8466" y="65793"/>
                </a:lnTo>
                <a:lnTo>
                  <a:pt x="31554" y="31559"/>
                </a:lnTo>
                <a:lnTo>
                  <a:pt x="65799" y="8469"/>
                </a:lnTo>
                <a:lnTo>
                  <a:pt x="107734" y="0"/>
                </a:lnTo>
                <a:lnTo>
                  <a:pt x="7885290" y="0"/>
                </a:lnTo>
                <a:lnTo>
                  <a:pt x="7927265" y="8469"/>
                </a:lnTo>
                <a:lnTo>
                  <a:pt x="7961537" y="31559"/>
                </a:lnTo>
                <a:lnTo>
                  <a:pt x="7984642" y="65793"/>
                </a:lnTo>
                <a:lnTo>
                  <a:pt x="7993113" y="107695"/>
                </a:lnTo>
                <a:lnTo>
                  <a:pt x="7993113" y="538606"/>
                </a:lnTo>
                <a:lnTo>
                  <a:pt x="7984642" y="580509"/>
                </a:lnTo>
                <a:lnTo>
                  <a:pt x="7961537" y="614743"/>
                </a:lnTo>
                <a:lnTo>
                  <a:pt x="7927265" y="637833"/>
                </a:lnTo>
                <a:lnTo>
                  <a:pt x="7885290" y="646302"/>
                </a:lnTo>
                <a:lnTo>
                  <a:pt x="107734" y="646302"/>
                </a:lnTo>
                <a:lnTo>
                  <a:pt x="65799" y="637833"/>
                </a:lnTo>
                <a:lnTo>
                  <a:pt x="31554" y="614743"/>
                </a:lnTo>
                <a:lnTo>
                  <a:pt x="8466" y="580509"/>
                </a:lnTo>
                <a:lnTo>
                  <a:pt x="0" y="538606"/>
                </a:lnTo>
                <a:lnTo>
                  <a:pt x="0" y="107695"/>
                </a:lnTo>
                <a:close/>
              </a:path>
            </a:pathLst>
          </a:custGeom>
          <a:ln w="25399">
            <a:solidFill>
              <a:srgbClr val="57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36675" y="1168908"/>
            <a:ext cx="4358640" cy="5196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49808" y="1091183"/>
            <a:ext cx="4536948" cy="7254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84186" y="1196809"/>
            <a:ext cx="5059414" cy="4247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84186" y="1196809"/>
            <a:ext cx="5059414" cy="359073"/>
          </a:xfrm>
          <a:prstGeom prst="rect">
            <a:avLst/>
          </a:prstGeom>
          <a:ln w="9525">
            <a:solidFill>
              <a:srgbClr val="DC541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ts val="2800"/>
              </a:lnSpc>
            </a:pPr>
            <a:r>
              <a:rPr sz="2400" b="1" spc="-145" dirty="0">
                <a:solidFill>
                  <a:srgbClr val="C00000"/>
                </a:solidFill>
                <a:latin typeface="Trebuchet MS"/>
                <a:cs typeface="Trebuchet MS"/>
              </a:rPr>
              <a:t>Перспективы </a:t>
            </a:r>
            <a:r>
              <a:rPr sz="2400" b="1" spc="-105" dirty="0">
                <a:solidFill>
                  <a:srgbClr val="C00000"/>
                </a:solidFill>
                <a:latin typeface="Trebuchet MS"/>
                <a:cs typeface="Trebuchet MS"/>
              </a:rPr>
              <a:t>ВПР </a:t>
            </a:r>
            <a:r>
              <a:rPr sz="2400" b="1" spc="-110" dirty="0" err="1">
                <a:solidFill>
                  <a:srgbClr val="C00000"/>
                </a:solidFill>
                <a:latin typeface="Trebuchet MS"/>
                <a:cs typeface="Trebuchet MS"/>
              </a:rPr>
              <a:t>на</a:t>
            </a:r>
            <a:r>
              <a:rPr sz="2400" b="1" spc="-11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b="1" spc="-195" dirty="0" smtClean="0">
                <a:solidFill>
                  <a:srgbClr val="C00000"/>
                </a:solidFill>
                <a:latin typeface="Trebuchet MS"/>
                <a:cs typeface="Trebuchet MS"/>
              </a:rPr>
              <a:t>2019</a:t>
            </a:r>
            <a:r>
              <a:rPr lang="ru-RU" sz="2400" b="1" spc="-195" dirty="0" smtClean="0">
                <a:solidFill>
                  <a:srgbClr val="C00000"/>
                </a:solidFill>
                <a:latin typeface="Trebuchet MS"/>
                <a:cs typeface="Trebuchet MS"/>
              </a:rPr>
              <a:t>-2020</a:t>
            </a:r>
            <a:r>
              <a:rPr sz="2400" b="1" spc="-425" dirty="0" smtClean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b="1" spc="-190" dirty="0">
                <a:solidFill>
                  <a:srgbClr val="C00000"/>
                </a:solidFill>
                <a:latin typeface="Trebuchet MS"/>
                <a:cs typeface="Trebuchet MS"/>
              </a:rPr>
              <a:t>год:</a:t>
            </a:r>
            <a:endParaRPr sz="2400" dirty="0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048625" y="981011"/>
            <a:ext cx="720725" cy="7191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74954" y="3607689"/>
            <a:ext cx="431800" cy="288925"/>
          </a:xfrm>
          <a:custGeom>
            <a:avLst/>
            <a:gdLst/>
            <a:ahLst/>
            <a:cxnLst/>
            <a:rect l="l" t="t" r="r" b="b"/>
            <a:pathLst>
              <a:path w="431800" h="288925">
                <a:moveTo>
                  <a:pt x="287337" y="0"/>
                </a:moveTo>
                <a:lnTo>
                  <a:pt x="287337" y="72262"/>
                </a:lnTo>
                <a:lnTo>
                  <a:pt x="0" y="72262"/>
                </a:lnTo>
                <a:lnTo>
                  <a:pt x="0" y="216662"/>
                </a:lnTo>
                <a:lnTo>
                  <a:pt x="287337" y="216662"/>
                </a:lnTo>
                <a:lnTo>
                  <a:pt x="287337" y="288925"/>
                </a:lnTo>
                <a:lnTo>
                  <a:pt x="431800" y="144525"/>
                </a:lnTo>
                <a:lnTo>
                  <a:pt x="287337" y="0"/>
                </a:lnTo>
                <a:close/>
              </a:path>
            </a:pathLst>
          </a:custGeom>
          <a:solidFill>
            <a:srgbClr val="E67B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74954" y="3607689"/>
            <a:ext cx="431800" cy="288925"/>
          </a:xfrm>
          <a:custGeom>
            <a:avLst/>
            <a:gdLst/>
            <a:ahLst/>
            <a:cxnLst/>
            <a:rect l="l" t="t" r="r" b="b"/>
            <a:pathLst>
              <a:path w="431800" h="288925">
                <a:moveTo>
                  <a:pt x="0" y="72262"/>
                </a:moveTo>
                <a:lnTo>
                  <a:pt x="287337" y="72262"/>
                </a:lnTo>
                <a:lnTo>
                  <a:pt x="287337" y="0"/>
                </a:lnTo>
                <a:lnTo>
                  <a:pt x="431800" y="144525"/>
                </a:lnTo>
                <a:lnTo>
                  <a:pt x="287337" y="288925"/>
                </a:lnTo>
                <a:lnTo>
                  <a:pt x="287337" y="216662"/>
                </a:lnTo>
                <a:lnTo>
                  <a:pt x="0" y="216662"/>
                </a:lnTo>
                <a:lnTo>
                  <a:pt x="0" y="72262"/>
                </a:lnTo>
                <a:close/>
              </a:path>
            </a:pathLst>
          </a:custGeom>
          <a:ln w="25400">
            <a:solidFill>
              <a:srgbClr val="57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5955" y="5316854"/>
            <a:ext cx="431800" cy="288925"/>
          </a:xfrm>
          <a:custGeom>
            <a:avLst/>
            <a:gdLst/>
            <a:ahLst/>
            <a:cxnLst/>
            <a:rect l="l" t="t" r="r" b="b"/>
            <a:pathLst>
              <a:path w="431800" h="288925">
                <a:moveTo>
                  <a:pt x="287337" y="0"/>
                </a:moveTo>
                <a:lnTo>
                  <a:pt x="287337" y="72263"/>
                </a:lnTo>
                <a:lnTo>
                  <a:pt x="0" y="72263"/>
                </a:lnTo>
                <a:lnTo>
                  <a:pt x="0" y="216662"/>
                </a:lnTo>
                <a:lnTo>
                  <a:pt x="287337" y="216662"/>
                </a:lnTo>
                <a:lnTo>
                  <a:pt x="287337" y="288912"/>
                </a:lnTo>
                <a:lnTo>
                  <a:pt x="431800" y="144399"/>
                </a:lnTo>
                <a:lnTo>
                  <a:pt x="287337" y="0"/>
                </a:lnTo>
                <a:close/>
              </a:path>
            </a:pathLst>
          </a:custGeom>
          <a:solidFill>
            <a:srgbClr val="E67B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5955" y="5316854"/>
            <a:ext cx="431800" cy="288925"/>
          </a:xfrm>
          <a:custGeom>
            <a:avLst/>
            <a:gdLst/>
            <a:ahLst/>
            <a:cxnLst/>
            <a:rect l="l" t="t" r="r" b="b"/>
            <a:pathLst>
              <a:path w="431800" h="288925">
                <a:moveTo>
                  <a:pt x="0" y="72263"/>
                </a:moveTo>
                <a:lnTo>
                  <a:pt x="287337" y="72263"/>
                </a:lnTo>
                <a:lnTo>
                  <a:pt x="287337" y="0"/>
                </a:lnTo>
                <a:lnTo>
                  <a:pt x="431800" y="144399"/>
                </a:lnTo>
                <a:lnTo>
                  <a:pt x="287337" y="288912"/>
                </a:lnTo>
                <a:lnTo>
                  <a:pt x="287337" y="216662"/>
                </a:lnTo>
                <a:lnTo>
                  <a:pt x="0" y="216662"/>
                </a:lnTo>
                <a:lnTo>
                  <a:pt x="0" y="72263"/>
                </a:lnTo>
                <a:close/>
              </a:path>
            </a:pathLst>
          </a:custGeom>
          <a:ln w="25400">
            <a:solidFill>
              <a:srgbClr val="57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49960" y="5229225"/>
            <a:ext cx="7993380" cy="654050"/>
          </a:xfrm>
          <a:custGeom>
            <a:avLst/>
            <a:gdLst/>
            <a:ahLst/>
            <a:cxnLst/>
            <a:rect l="l" t="t" r="r" b="b"/>
            <a:pathLst>
              <a:path w="7993380" h="654050">
                <a:moveTo>
                  <a:pt x="0" y="108965"/>
                </a:moveTo>
                <a:lnTo>
                  <a:pt x="8559" y="66544"/>
                </a:lnTo>
                <a:lnTo>
                  <a:pt x="31903" y="31908"/>
                </a:lnTo>
                <a:lnTo>
                  <a:pt x="66527" y="8560"/>
                </a:lnTo>
                <a:lnTo>
                  <a:pt x="108927" y="0"/>
                </a:lnTo>
                <a:lnTo>
                  <a:pt x="7884083" y="0"/>
                </a:lnTo>
                <a:lnTo>
                  <a:pt x="7926505" y="8560"/>
                </a:lnTo>
                <a:lnTo>
                  <a:pt x="7961141" y="31908"/>
                </a:lnTo>
                <a:lnTo>
                  <a:pt x="7984489" y="66544"/>
                </a:lnTo>
                <a:lnTo>
                  <a:pt x="7993049" y="108965"/>
                </a:lnTo>
                <a:lnTo>
                  <a:pt x="7993049" y="544614"/>
                </a:lnTo>
                <a:lnTo>
                  <a:pt x="7984489" y="587014"/>
                </a:lnTo>
                <a:lnTo>
                  <a:pt x="7961141" y="621638"/>
                </a:lnTo>
                <a:lnTo>
                  <a:pt x="7926505" y="644982"/>
                </a:lnTo>
                <a:lnTo>
                  <a:pt x="7884083" y="653541"/>
                </a:lnTo>
                <a:lnTo>
                  <a:pt x="108927" y="653541"/>
                </a:lnTo>
                <a:lnTo>
                  <a:pt x="66527" y="644982"/>
                </a:lnTo>
                <a:lnTo>
                  <a:pt x="31903" y="621638"/>
                </a:lnTo>
                <a:lnTo>
                  <a:pt x="8559" y="587014"/>
                </a:lnTo>
                <a:lnTo>
                  <a:pt x="0" y="544614"/>
                </a:lnTo>
                <a:lnTo>
                  <a:pt x="0" y="108965"/>
                </a:lnTo>
                <a:close/>
              </a:path>
            </a:pathLst>
          </a:custGeom>
          <a:ln w="25399">
            <a:solidFill>
              <a:srgbClr val="57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0"/>
          <p:cNvSpPr/>
          <p:nvPr/>
        </p:nvSpPr>
        <p:spPr>
          <a:xfrm>
            <a:off x="893092" y="3428936"/>
            <a:ext cx="7993380" cy="646430"/>
          </a:xfrm>
          <a:custGeom>
            <a:avLst/>
            <a:gdLst/>
            <a:ahLst/>
            <a:cxnLst/>
            <a:rect l="l" t="t" r="r" b="b"/>
            <a:pathLst>
              <a:path w="7993380" h="646429">
                <a:moveTo>
                  <a:pt x="0" y="107695"/>
                </a:moveTo>
                <a:lnTo>
                  <a:pt x="8466" y="65793"/>
                </a:lnTo>
                <a:lnTo>
                  <a:pt x="31554" y="31559"/>
                </a:lnTo>
                <a:lnTo>
                  <a:pt x="65799" y="8469"/>
                </a:lnTo>
                <a:lnTo>
                  <a:pt x="107734" y="0"/>
                </a:lnTo>
                <a:lnTo>
                  <a:pt x="7885290" y="0"/>
                </a:lnTo>
                <a:lnTo>
                  <a:pt x="7927265" y="8469"/>
                </a:lnTo>
                <a:lnTo>
                  <a:pt x="7961537" y="31559"/>
                </a:lnTo>
                <a:lnTo>
                  <a:pt x="7984642" y="65793"/>
                </a:lnTo>
                <a:lnTo>
                  <a:pt x="7993113" y="107695"/>
                </a:lnTo>
                <a:lnTo>
                  <a:pt x="7993113" y="538606"/>
                </a:lnTo>
                <a:lnTo>
                  <a:pt x="7984642" y="580509"/>
                </a:lnTo>
                <a:lnTo>
                  <a:pt x="7961537" y="614743"/>
                </a:lnTo>
                <a:lnTo>
                  <a:pt x="7927265" y="637833"/>
                </a:lnTo>
                <a:lnTo>
                  <a:pt x="7885290" y="646302"/>
                </a:lnTo>
                <a:lnTo>
                  <a:pt x="107734" y="646302"/>
                </a:lnTo>
                <a:lnTo>
                  <a:pt x="65799" y="637833"/>
                </a:lnTo>
                <a:lnTo>
                  <a:pt x="31554" y="614743"/>
                </a:lnTo>
                <a:lnTo>
                  <a:pt x="8466" y="580509"/>
                </a:lnTo>
                <a:lnTo>
                  <a:pt x="0" y="538606"/>
                </a:lnTo>
                <a:lnTo>
                  <a:pt x="0" y="107695"/>
                </a:lnTo>
                <a:close/>
              </a:path>
            </a:pathLst>
          </a:custGeom>
          <a:ln w="25399">
            <a:solidFill>
              <a:srgbClr val="57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8"/>
          <p:cNvSpPr txBox="1"/>
          <p:nvPr/>
        </p:nvSpPr>
        <p:spPr>
          <a:xfrm>
            <a:off x="927821" y="1916810"/>
            <a:ext cx="7627619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lvl="0" algn="ctr">
              <a:spcBef>
                <a:spcPts val="100"/>
              </a:spcBef>
            </a:pPr>
            <a:r>
              <a:rPr lang="ru-RU" dirty="0"/>
              <a:t>важной новацией в процедуре проведения ВПР в 2020 году станет формирование контрольных измерительных материалов для обучающихся 4-7, 11 классов посредством генерации вариантов из создаваемого в настоящее время </a:t>
            </a:r>
            <a:r>
              <a:rPr lang="ru-RU" dirty="0" err="1"/>
              <a:t>Рособрнадзором</a:t>
            </a:r>
            <a:r>
              <a:rPr lang="ru-RU" dirty="0"/>
              <a:t> банка ВПР</a:t>
            </a:r>
            <a:r>
              <a:rPr lang="ru-RU" dirty="0" smtClean="0"/>
              <a:t>,</a:t>
            </a:r>
            <a:r>
              <a:rPr lang="ru-RU" dirty="0"/>
              <a:t>.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27" name="object 18"/>
          <p:cNvSpPr txBox="1"/>
          <p:nvPr/>
        </p:nvSpPr>
        <p:spPr>
          <a:xfrm>
            <a:off x="927821" y="3428936"/>
            <a:ext cx="7915519" cy="856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lvl="0" algn="ctr">
              <a:spcBef>
                <a:spcPts val="100"/>
              </a:spcBef>
            </a:pPr>
            <a:r>
              <a:rPr lang="ru-RU" dirty="0"/>
              <a:t>банк заданий ВПР будет использован при проведении процедур  государственного контроля качества образования на региональном уровне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endParaRPr sz="1800" dirty="0">
              <a:latin typeface="Trebuchet MS"/>
              <a:cs typeface="Trebuchet MS"/>
            </a:endParaRPr>
          </a:p>
        </p:txBody>
      </p:sp>
      <p:sp>
        <p:nvSpPr>
          <p:cNvPr id="28" name="object 18"/>
          <p:cNvSpPr txBox="1"/>
          <p:nvPr/>
        </p:nvSpPr>
        <p:spPr>
          <a:xfrm>
            <a:off x="927821" y="4325798"/>
            <a:ext cx="7958651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lvl="0" algn="ctr">
              <a:spcBef>
                <a:spcPts val="100"/>
              </a:spcBef>
            </a:pPr>
            <a:r>
              <a:rPr lang="ru-RU" dirty="0"/>
              <a:t>получение материалов будет организовано по закрытому каналу связи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endParaRPr sz="1800" dirty="0">
              <a:latin typeface="Trebuchet MS"/>
              <a:cs typeface="Trebuchet MS"/>
            </a:endParaRPr>
          </a:p>
        </p:txBody>
      </p:sp>
      <p:sp>
        <p:nvSpPr>
          <p:cNvPr id="29" name="object 18"/>
          <p:cNvSpPr txBox="1"/>
          <p:nvPr/>
        </p:nvSpPr>
        <p:spPr>
          <a:xfrm>
            <a:off x="849961" y="5269230"/>
            <a:ext cx="799338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lvl="0" algn="ctr">
              <a:spcBef>
                <a:spcPts val="100"/>
              </a:spcBef>
            </a:pPr>
            <a:r>
              <a:rPr lang="ru-RU" dirty="0"/>
              <a:t>произойдет увеличение предметов, по которым будут проводиться ВПР, в частности добавится иностранный язык 7 класс, физика 7 </a:t>
            </a:r>
            <a:r>
              <a:rPr lang="ru-RU" dirty="0" smtClean="0"/>
              <a:t>класс</a:t>
            </a:r>
            <a:r>
              <a:rPr lang="ru-RU" dirty="0"/>
              <a:t>.</a:t>
            </a:r>
            <a:endParaRPr sz="18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29677" y="326836"/>
            <a:ext cx="803211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25" dirty="0"/>
              <a:t>Государственная </a:t>
            </a:r>
            <a:r>
              <a:rPr sz="3200" spc="-185" dirty="0"/>
              <a:t>итоговая </a:t>
            </a:r>
            <a:r>
              <a:rPr sz="3200" spc="-225" dirty="0"/>
              <a:t>аттестация, </a:t>
            </a:r>
            <a:r>
              <a:rPr sz="3200" spc="-240" dirty="0"/>
              <a:t>11</a:t>
            </a:r>
            <a:r>
              <a:rPr sz="3200" spc="-220" dirty="0"/>
              <a:t> </a:t>
            </a:r>
            <a:r>
              <a:rPr sz="3200" spc="-204" dirty="0"/>
              <a:t>классы</a:t>
            </a:r>
          </a:p>
        </p:txBody>
      </p:sp>
      <p:sp>
        <p:nvSpPr>
          <p:cNvPr id="6" name="object 6"/>
          <p:cNvSpPr/>
          <p:nvPr/>
        </p:nvSpPr>
        <p:spPr>
          <a:xfrm>
            <a:off x="204215" y="1709927"/>
            <a:ext cx="1751076" cy="502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7743" y="1709927"/>
            <a:ext cx="1735836" cy="5654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1523" y="1736725"/>
            <a:ext cx="2415477" cy="408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1522" y="1736725"/>
            <a:ext cx="2415477" cy="408940"/>
          </a:xfrm>
          <a:custGeom>
            <a:avLst/>
            <a:gdLst/>
            <a:ahLst/>
            <a:cxnLst/>
            <a:rect l="l" t="t" r="r" b="b"/>
            <a:pathLst>
              <a:path w="1656714" h="408939">
                <a:moveTo>
                  <a:pt x="0" y="68072"/>
                </a:moveTo>
                <a:lnTo>
                  <a:pt x="5352" y="41576"/>
                </a:lnTo>
                <a:lnTo>
                  <a:pt x="19946" y="19938"/>
                </a:lnTo>
                <a:lnTo>
                  <a:pt x="41592" y="5349"/>
                </a:lnTo>
                <a:lnTo>
                  <a:pt x="68097" y="0"/>
                </a:lnTo>
                <a:lnTo>
                  <a:pt x="1588071" y="0"/>
                </a:lnTo>
                <a:lnTo>
                  <a:pt x="1614566" y="5349"/>
                </a:lnTo>
                <a:lnTo>
                  <a:pt x="1636204" y="19938"/>
                </a:lnTo>
                <a:lnTo>
                  <a:pt x="1650793" y="41576"/>
                </a:lnTo>
                <a:lnTo>
                  <a:pt x="1656143" y="68072"/>
                </a:lnTo>
                <a:lnTo>
                  <a:pt x="1656143" y="340487"/>
                </a:lnTo>
                <a:lnTo>
                  <a:pt x="1650793" y="366982"/>
                </a:lnTo>
                <a:lnTo>
                  <a:pt x="1636204" y="388620"/>
                </a:lnTo>
                <a:lnTo>
                  <a:pt x="1614566" y="403209"/>
                </a:lnTo>
                <a:lnTo>
                  <a:pt x="1588071" y="408559"/>
                </a:lnTo>
                <a:lnTo>
                  <a:pt x="68097" y="408559"/>
                </a:lnTo>
                <a:lnTo>
                  <a:pt x="41592" y="403209"/>
                </a:lnTo>
                <a:lnTo>
                  <a:pt x="19946" y="388620"/>
                </a:lnTo>
                <a:lnTo>
                  <a:pt x="5352" y="366982"/>
                </a:lnTo>
                <a:lnTo>
                  <a:pt x="0" y="340487"/>
                </a:lnTo>
                <a:lnTo>
                  <a:pt x="0" y="68072"/>
                </a:lnTo>
                <a:close/>
              </a:path>
            </a:pathLst>
          </a:custGeom>
          <a:ln w="9524">
            <a:solidFill>
              <a:srgbClr val="7777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7472" y="3157726"/>
            <a:ext cx="816863" cy="3383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66800" y="2819400"/>
            <a:ext cx="533399" cy="609600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4800" y="2895600"/>
            <a:ext cx="533400" cy="530369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43000" y="3429000"/>
            <a:ext cx="488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 smtClean="0">
                <a:latin typeface="Trebuchet MS"/>
                <a:cs typeface="Trebuchet MS"/>
              </a:rPr>
              <a:t>201</a:t>
            </a:r>
            <a:r>
              <a:rPr lang="ru-RU" sz="1800" spc="-40" dirty="0" smtClean="0">
                <a:latin typeface="Trebuchet MS"/>
                <a:cs typeface="Trebuchet MS"/>
              </a:rPr>
              <a:t>9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1000" y="1828800"/>
            <a:ext cx="2057400" cy="7463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spc="-125" dirty="0" smtClean="0">
                <a:solidFill>
                  <a:srgbClr val="C00000"/>
                </a:solidFill>
                <a:latin typeface="Trebuchet MS"/>
                <a:cs typeface="Trebuchet MS"/>
              </a:rPr>
              <a:t>Иностранный язык</a:t>
            </a:r>
            <a:endParaRPr lang="ru-RU" dirty="0" smtClean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400" b="1" spc="-160" dirty="0" smtClean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-160" dirty="0" smtClean="0">
                <a:latin typeface="Trebuchet MS"/>
                <a:cs typeface="Trebuchet MS"/>
              </a:rPr>
              <a:t>44                 50,25              54</a:t>
            </a:r>
            <a:endParaRPr sz="1500" dirty="0">
              <a:latin typeface="Trebuchet MS"/>
              <a:cs typeface="Trebuchet M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12648" y="832103"/>
            <a:ext cx="8327135" cy="5044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91312" y="833627"/>
            <a:ext cx="7719059" cy="5654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59676" y="860171"/>
            <a:ext cx="8232863" cy="40855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59676" y="860171"/>
            <a:ext cx="8233409" cy="408940"/>
          </a:xfrm>
          <a:custGeom>
            <a:avLst/>
            <a:gdLst/>
            <a:ahLst/>
            <a:cxnLst/>
            <a:rect l="l" t="t" r="r" b="b"/>
            <a:pathLst>
              <a:path w="8233409" h="408940">
                <a:moveTo>
                  <a:pt x="0" y="68071"/>
                </a:moveTo>
                <a:lnTo>
                  <a:pt x="5352" y="41576"/>
                </a:lnTo>
                <a:lnTo>
                  <a:pt x="19948" y="19938"/>
                </a:lnTo>
                <a:lnTo>
                  <a:pt x="41598" y="5349"/>
                </a:lnTo>
                <a:lnTo>
                  <a:pt x="68110" y="0"/>
                </a:lnTo>
                <a:lnTo>
                  <a:pt x="8164664" y="0"/>
                </a:lnTo>
                <a:lnTo>
                  <a:pt x="8191180" y="5349"/>
                </a:lnTo>
                <a:lnTo>
                  <a:pt x="8212861" y="19938"/>
                </a:lnTo>
                <a:lnTo>
                  <a:pt x="8227494" y="41576"/>
                </a:lnTo>
                <a:lnTo>
                  <a:pt x="8232863" y="68071"/>
                </a:lnTo>
                <a:lnTo>
                  <a:pt x="8232863" y="340487"/>
                </a:lnTo>
                <a:lnTo>
                  <a:pt x="8227494" y="366982"/>
                </a:lnTo>
                <a:lnTo>
                  <a:pt x="8212861" y="388620"/>
                </a:lnTo>
                <a:lnTo>
                  <a:pt x="8191180" y="403209"/>
                </a:lnTo>
                <a:lnTo>
                  <a:pt x="8164664" y="408558"/>
                </a:lnTo>
                <a:lnTo>
                  <a:pt x="68110" y="408558"/>
                </a:lnTo>
                <a:lnTo>
                  <a:pt x="41598" y="403209"/>
                </a:lnTo>
                <a:lnTo>
                  <a:pt x="19948" y="388619"/>
                </a:lnTo>
                <a:lnTo>
                  <a:pt x="5352" y="366982"/>
                </a:lnTo>
                <a:lnTo>
                  <a:pt x="0" y="340487"/>
                </a:lnTo>
                <a:lnTo>
                  <a:pt x="0" y="68071"/>
                </a:lnTo>
                <a:close/>
              </a:path>
            </a:pathLst>
          </a:custGeom>
          <a:ln w="9525">
            <a:solidFill>
              <a:srgbClr val="7777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758444" y="898016"/>
            <a:ext cx="7334250" cy="732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45" dirty="0" smtClean="0">
                <a:solidFill>
                  <a:srgbClr val="C00000"/>
                </a:solidFill>
                <a:latin typeface="Trebuchet MS"/>
                <a:cs typeface="Trebuchet MS"/>
              </a:rPr>
              <a:t>266</a:t>
            </a:r>
            <a:r>
              <a:rPr sz="1800" b="1" spc="-145" dirty="0" smtClean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800" b="1" spc="-120" dirty="0">
                <a:latin typeface="Trebuchet MS"/>
                <a:cs typeface="Trebuchet MS"/>
              </a:rPr>
              <a:t>человек </a:t>
            </a:r>
            <a:r>
              <a:rPr sz="1800" b="1" spc="-130" dirty="0">
                <a:latin typeface="Trebuchet MS"/>
                <a:cs typeface="Trebuchet MS"/>
              </a:rPr>
              <a:t>(всего </a:t>
            </a:r>
            <a:r>
              <a:rPr sz="1800" b="1" spc="-120" dirty="0">
                <a:latin typeface="Trebuchet MS"/>
                <a:cs typeface="Trebuchet MS"/>
              </a:rPr>
              <a:t>участников), </a:t>
            </a:r>
            <a:r>
              <a:rPr sz="1800" b="1" spc="-95" dirty="0">
                <a:latin typeface="Trebuchet MS"/>
                <a:cs typeface="Trebuchet MS"/>
              </a:rPr>
              <a:t>из </a:t>
            </a:r>
            <a:r>
              <a:rPr sz="1800" b="1" spc="-120" dirty="0" err="1">
                <a:latin typeface="Trebuchet MS"/>
                <a:cs typeface="Trebuchet MS"/>
              </a:rPr>
              <a:t>них</a:t>
            </a:r>
            <a:r>
              <a:rPr sz="1800" b="1" spc="-120" dirty="0">
                <a:latin typeface="Trebuchet MS"/>
                <a:cs typeface="Trebuchet MS"/>
              </a:rPr>
              <a:t> </a:t>
            </a:r>
            <a:r>
              <a:rPr lang="ru-RU" b="1" spc="-145" dirty="0" smtClean="0">
                <a:solidFill>
                  <a:srgbClr val="C00000"/>
                </a:solidFill>
                <a:latin typeface="Trebuchet MS"/>
                <a:cs typeface="Trebuchet MS"/>
              </a:rPr>
              <a:t>207</a:t>
            </a:r>
            <a:r>
              <a:rPr sz="1800" b="1" spc="-145" dirty="0" smtClean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800" b="1" spc="-110" dirty="0">
                <a:latin typeface="Trebuchet MS"/>
                <a:cs typeface="Trebuchet MS"/>
              </a:rPr>
              <a:t>- </a:t>
            </a:r>
            <a:r>
              <a:rPr sz="1800" b="1" spc="-100" dirty="0">
                <a:latin typeface="Trebuchet MS"/>
                <a:cs typeface="Trebuchet MS"/>
              </a:rPr>
              <a:t>выпускники </a:t>
            </a:r>
            <a:r>
              <a:rPr sz="1800" b="1" spc="-130" dirty="0">
                <a:latin typeface="Trebuchet MS"/>
                <a:cs typeface="Trebuchet MS"/>
              </a:rPr>
              <a:t>текущего</a:t>
            </a:r>
            <a:r>
              <a:rPr sz="1800" b="1" spc="-345" dirty="0">
                <a:latin typeface="Trebuchet MS"/>
                <a:cs typeface="Trebuchet MS"/>
              </a:rPr>
              <a:t> </a:t>
            </a:r>
            <a:r>
              <a:rPr sz="1800" b="1" spc="-120" dirty="0">
                <a:latin typeface="Trebuchet MS"/>
                <a:cs typeface="Trebuchet MS"/>
              </a:rPr>
              <a:t>года</a:t>
            </a:r>
            <a:endParaRPr sz="1800" dirty="0">
              <a:latin typeface="Trebuchet MS"/>
              <a:cs typeface="Trebuchet MS"/>
            </a:endParaRPr>
          </a:p>
          <a:p>
            <a:pPr marR="261620" algn="ctr">
              <a:lnSpc>
                <a:spcPct val="100000"/>
              </a:lnSpc>
              <a:spcBef>
                <a:spcPts val="1490"/>
              </a:spcBef>
            </a:pPr>
            <a:r>
              <a:rPr sz="1600" b="1" spc="-100" dirty="0">
                <a:latin typeface="Trebuchet MS"/>
                <a:cs typeface="Trebuchet MS"/>
              </a:rPr>
              <a:t>Средний </a:t>
            </a:r>
            <a:r>
              <a:rPr sz="1600" b="1" spc="-114" dirty="0">
                <a:latin typeface="Trebuchet MS"/>
                <a:cs typeface="Trebuchet MS"/>
              </a:rPr>
              <a:t>тестовый</a:t>
            </a:r>
            <a:r>
              <a:rPr sz="1600" b="1" spc="-130" dirty="0">
                <a:latin typeface="Trebuchet MS"/>
                <a:cs typeface="Trebuchet MS"/>
              </a:rPr>
              <a:t> </a:t>
            </a:r>
            <a:r>
              <a:rPr sz="1600" b="1" spc="-100" dirty="0">
                <a:latin typeface="Trebuchet MS"/>
                <a:cs typeface="Trebuchet MS"/>
              </a:rPr>
              <a:t>балл</a:t>
            </a:r>
            <a:endParaRPr sz="1600" dirty="0">
              <a:latin typeface="Trebuchet MS"/>
              <a:cs typeface="Trebuchet M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745735" y="1697735"/>
            <a:ext cx="2177795" cy="5029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806696" y="1697735"/>
            <a:ext cx="2106168" cy="5654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792726" y="1724914"/>
            <a:ext cx="2083562" cy="4079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792726" y="1724914"/>
            <a:ext cx="2084070" cy="408305"/>
          </a:xfrm>
          <a:custGeom>
            <a:avLst/>
            <a:gdLst/>
            <a:ahLst/>
            <a:cxnLst/>
            <a:rect l="l" t="t" r="r" b="b"/>
            <a:pathLst>
              <a:path w="2084070" h="408305">
                <a:moveTo>
                  <a:pt x="0" y="67945"/>
                </a:moveTo>
                <a:lnTo>
                  <a:pt x="5330" y="41469"/>
                </a:lnTo>
                <a:lnTo>
                  <a:pt x="19875" y="19875"/>
                </a:lnTo>
                <a:lnTo>
                  <a:pt x="41469" y="5330"/>
                </a:lnTo>
                <a:lnTo>
                  <a:pt x="67945" y="0"/>
                </a:lnTo>
                <a:lnTo>
                  <a:pt x="2015490" y="0"/>
                </a:lnTo>
                <a:lnTo>
                  <a:pt x="2041985" y="5330"/>
                </a:lnTo>
                <a:lnTo>
                  <a:pt x="2063623" y="19875"/>
                </a:lnTo>
                <a:lnTo>
                  <a:pt x="2078212" y="41469"/>
                </a:lnTo>
                <a:lnTo>
                  <a:pt x="2083562" y="67945"/>
                </a:lnTo>
                <a:lnTo>
                  <a:pt x="2083562" y="339978"/>
                </a:lnTo>
                <a:lnTo>
                  <a:pt x="2078212" y="366400"/>
                </a:lnTo>
                <a:lnTo>
                  <a:pt x="2063623" y="388000"/>
                </a:lnTo>
                <a:lnTo>
                  <a:pt x="2041985" y="402576"/>
                </a:lnTo>
                <a:lnTo>
                  <a:pt x="2015490" y="407924"/>
                </a:lnTo>
                <a:lnTo>
                  <a:pt x="67945" y="407924"/>
                </a:lnTo>
                <a:lnTo>
                  <a:pt x="41469" y="402576"/>
                </a:lnTo>
                <a:lnTo>
                  <a:pt x="19875" y="388000"/>
                </a:lnTo>
                <a:lnTo>
                  <a:pt x="5330" y="366400"/>
                </a:lnTo>
                <a:lnTo>
                  <a:pt x="0" y="339978"/>
                </a:lnTo>
                <a:lnTo>
                  <a:pt x="0" y="67945"/>
                </a:lnTo>
                <a:close/>
              </a:path>
            </a:pathLst>
          </a:custGeom>
          <a:ln w="9525">
            <a:solidFill>
              <a:srgbClr val="7777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4974716" y="1763014"/>
            <a:ext cx="1718945" cy="6976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spc="-105" dirty="0" smtClean="0">
                <a:solidFill>
                  <a:srgbClr val="C00000"/>
                </a:solidFill>
                <a:latin typeface="Trebuchet MS"/>
                <a:cs typeface="Trebuchet MS"/>
              </a:rPr>
              <a:t>Информатика </a:t>
            </a:r>
            <a:endParaRPr sz="1800" dirty="0">
              <a:latin typeface="Trebuchet MS"/>
              <a:cs typeface="Trebuchet MS"/>
            </a:endParaRPr>
          </a:p>
          <a:p>
            <a:pPr marL="101600">
              <a:lnSpc>
                <a:spcPct val="100000"/>
              </a:lnSpc>
              <a:spcBef>
                <a:spcPts val="1460"/>
              </a:spcBef>
              <a:tabLst>
                <a:tab pos="1056005" algn="l"/>
              </a:tabLst>
            </a:pPr>
            <a:r>
              <a:rPr lang="ru-RU" sz="1400" b="1" spc="-160" dirty="0" smtClean="0">
                <a:latin typeface="Trebuchet MS"/>
                <a:cs typeface="Trebuchet MS"/>
              </a:rPr>
              <a:t>20                 </a:t>
            </a:r>
            <a:r>
              <a:rPr lang="ru-RU" sz="2000" b="1" spc="-225" baseline="1543" dirty="0" smtClean="0">
                <a:latin typeface="Trebuchet MS"/>
                <a:cs typeface="Trebuchet MS"/>
              </a:rPr>
              <a:t>44               40</a:t>
            </a:r>
            <a:endParaRPr sz="2000" baseline="1543" dirty="0">
              <a:latin typeface="Trebuchet MS"/>
              <a:cs typeface="Trebuchet M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7990332" y="2362200"/>
            <a:ext cx="1153668" cy="5654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741676" y="4104132"/>
            <a:ext cx="1443227" cy="56540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321808" y="4108703"/>
            <a:ext cx="1232915" cy="56540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8"/>
          <p:cNvSpPr/>
          <p:nvPr/>
        </p:nvSpPr>
        <p:spPr>
          <a:xfrm>
            <a:off x="1828800" y="2514600"/>
            <a:ext cx="533400" cy="914400"/>
          </a:xfrm>
          <a:prstGeom prst="rect">
            <a:avLst/>
          </a:pr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4" name="object 21"/>
          <p:cNvSpPr txBox="1"/>
          <p:nvPr/>
        </p:nvSpPr>
        <p:spPr>
          <a:xfrm>
            <a:off x="1905000" y="3429000"/>
            <a:ext cx="488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 smtClean="0">
                <a:latin typeface="Trebuchet MS"/>
                <a:cs typeface="Trebuchet MS"/>
              </a:rPr>
              <a:t>20</a:t>
            </a:r>
            <a:r>
              <a:rPr lang="ru-RU" sz="1800" spc="-40" dirty="0" smtClean="0">
                <a:latin typeface="Trebuchet MS"/>
                <a:cs typeface="Trebuchet MS"/>
              </a:rPr>
              <a:t>20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19" name="object 18"/>
          <p:cNvSpPr/>
          <p:nvPr/>
        </p:nvSpPr>
        <p:spPr>
          <a:xfrm>
            <a:off x="4953000" y="3124199"/>
            <a:ext cx="381000" cy="22860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0" name="object 40"/>
          <p:cNvSpPr/>
          <p:nvPr/>
        </p:nvSpPr>
        <p:spPr>
          <a:xfrm>
            <a:off x="5638800" y="2438400"/>
            <a:ext cx="533400" cy="937387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8"/>
          <p:cNvSpPr/>
          <p:nvPr/>
        </p:nvSpPr>
        <p:spPr>
          <a:xfrm>
            <a:off x="6400800" y="2514600"/>
            <a:ext cx="457200" cy="835169"/>
          </a:xfrm>
          <a:prstGeom prst="rect">
            <a:avLst/>
          </a:pr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2" name="object 20"/>
          <p:cNvSpPr txBox="1"/>
          <p:nvPr/>
        </p:nvSpPr>
        <p:spPr>
          <a:xfrm>
            <a:off x="4953000" y="3352800"/>
            <a:ext cx="488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 smtClean="0">
                <a:latin typeface="Trebuchet MS"/>
                <a:cs typeface="Trebuchet MS"/>
              </a:rPr>
              <a:t>201</a:t>
            </a:r>
            <a:r>
              <a:rPr lang="ru-RU" sz="1800" spc="-40" dirty="0" smtClean="0">
                <a:latin typeface="Trebuchet MS"/>
                <a:cs typeface="Trebuchet MS"/>
              </a:rPr>
              <a:t>8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37" name="object 20"/>
          <p:cNvSpPr txBox="1"/>
          <p:nvPr/>
        </p:nvSpPr>
        <p:spPr>
          <a:xfrm>
            <a:off x="5715000" y="3352800"/>
            <a:ext cx="488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 smtClean="0">
                <a:latin typeface="Trebuchet MS"/>
                <a:cs typeface="Trebuchet MS"/>
              </a:rPr>
              <a:t>20</a:t>
            </a:r>
            <a:r>
              <a:rPr lang="ru-RU" sz="1800" spc="-40" dirty="0" smtClean="0">
                <a:latin typeface="Trebuchet MS"/>
                <a:cs typeface="Trebuchet MS"/>
              </a:rPr>
              <a:t>19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45" name="object 20"/>
          <p:cNvSpPr txBox="1"/>
          <p:nvPr/>
        </p:nvSpPr>
        <p:spPr>
          <a:xfrm>
            <a:off x="304800" y="3429000"/>
            <a:ext cx="488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 smtClean="0">
                <a:latin typeface="Trebuchet MS"/>
                <a:cs typeface="Trebuchet MS"/>
              </a:rPr>
              <a:t>201</a:t>
            </a:r>
            <a:r>
              <a:rPr lang="ru-RU" sz="1800" spc="-40" dirty="0" smtClean="0">
                <a:latin typeface="Trebuchet MS"/>
                <a:cs typeface="Trebuchet MS"/>
              </a:rPr>
              <a:t>8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56" name="object 20"/>
          <p:cNvSpPr txBox="1"/>
          <p:nvPr/>
        </p:nvSpPr>
        <p:spPr>
          <a:xfrm>
            <a:off x="6629400" y="3505200"/>
            <a:ext cx="488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 smtClean="0">
                <a:latin typeface="Trebuchet MS"/>
                <a:cs typeface="Trebuchet MS"/>
              </a:rPr>
              <a:t>20</a:t>
            </a:r>
            <a:r>
              <a:rPr lang="ru-RU" sz="1800" spc="-40" dirty="0" smtClean="0">
                <a:latin typeface="Trebuchet MS"/>
                <a:cs typeface="Trebuchet MS"/>
              </a:rPr>
              <a:t>20</a:t>
            </a:r>
            <a:endParaRPr sz="18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29677" y="326836"/>
            <a:ext cx="803211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25" dirty="0"/>
              <a:t>Государственная </a:t>
            </a:r>
            <a:r>
              <a:rPr sz="3200" spc="-185" dirty="0"/>
              <a:t>итоговая </a:t>
            </a:r>
            <a:r>
              <a:rPr sz="3200" spc="-225" dirty="0"/>
              <a:t>аттестация, </a:t>
            </a:r>
            <a:r>
              <a:rPr sz="3200" spc="-240" dirty="0"/>
              <a:t>11</a:t>
            </a:r>
            <a:r>
              <a:rPr sz="3200" spc="-220" dirty="0"/>
              <a:t> </a:t>
            </a:r>
            <a:r>
              <a:rPr sz="3200" spc="-204" dirty="0"/>
              <a:t>классы</a:t>
            </a:r>
          </a:p>
        </p:txBody>
      </p:sp>
      <p:sp>
        <p:nvSpPr>
          <p:cNvPr id="6" name="object 6"/>
          <p:cNvSpPr/>
          <p:nvPr/>
        </p:nvSpPr>
        <p:spPr>
          <a:xfrm>
            <a:off x="204215" y="1709927"/>
            <a:ext cx="1751076" cy="502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7743" y="1709927"/>
            <a:ext cx="1735836" cy="5654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1523" y="1736725"/>
            <a:ext cx="1656143" cy="408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1523" y="1736725"/>
            <a:ext cx="1656714" cy="408940"/>
          </a:xfrm>
          <a:custGeom>
            <a:avLst/>
            <a:gdLst/>
            <a:ahLst/>
            <a:cxnLst/>
            <a:rect l="l" t="t" r="r" b="b"/>
            <a:pathLst>
              <a:path w="1656714" h="408939">
                <a:moveTo>
                  <a:pt x="0" y="68072"/>
                </a:moveTo>
                <a:lnTo>
                  <a:pt x="5352" y="41576"/>
                </a:lnTo>
                <a:lnTo>
                  <a:pt x="19946" y="19938"/>
                </a:lnTo>
                <a:lnTo>
                  <a:pt x="41592" y="5349"/>
                </a:lnTo>
                <a:lnTo>
                  <a:pt x="68097" y="0"/>
                </a:lnTo>
                <a:lnTo>
                  <a:pt x="1588071" y="0"/>
                </a:lnTo>
                <a:lnTo>
                  <a:pt x="1614566" y="5349"/>
                </a:lnTo>
                <a:lnTo>
                  <a:pt x="1636204" y="19938"/>
                </a:lnTo>
                <a:lnTo>
                  <a:pt x="1650793" y="41576"/>
                </a:lnTo>
                <a:lnTo>
                  <a:pt x="1656143" y="68072"/>
                </a:lnTo>
                <a:lnTo>
                  <a:pt x="1656143" y="340487"/>
                </a:lnTo>
                <a:lnTo>
                  <a:pt x="1650793" y="366982"/>
                </a:lnTo>
                <a:lnTo>
                  <a:pt x="1636204" y="388620"/>
                </a:lnTo>
                <a:lnTo>
                  <a:pt x="1614566" y="403209"/>
                </a:lnTo>
                <a:lnTo>
                  <a:pt x="1588071" y="408559"/>
                </a:lnTo>
                <a:lnTo>
                  <a:pt x="68097" y="408559"/>
                </a:lnTo>
                <a:lnTo>
                  <a:pt x="41592" y="403209"/>
                </a:lnTo>
                <a:lnTo>
                  <a:pt x="19946" y="388620"/>
                </a:lnTo>
                <a:lnTo>
                  <a:pt x="5352" y="366982"/>
                </a:lnTo>
                <a:lnTo>
                  <a:pt x="0" y="340487"/>
                </a:lnTo>
                <a:lnTo>
                  <a:pt x="0" y="68072"/>
                </a:lnTo>
                <a:close/>
              </a:path>
            </a:pathLst>
          </a:custGeom>
          <a:ln w="9524">
            <a:solidFill>
              <a:srgbClr val="7777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48839" y="1711451"/>
            <a:ext cx="2446019" cy="5029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88464" y="1711451"/>
            <a:ext cx="2417064" cy="5654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195702" y="1738248"/>
            <a:ext cx="2352421" cy="4080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95702" y="1738248"/>
            <a:ext cx="2352675" cy="408305"/>
          </a:xfrm>
          <a:custGeom>
            <a:avLst/>
            <a:gdLst/>
            <a:ahLst/>
            <a:cxnLst/>
            <a:rect l="l" t="t" r="r" b="b"/>
            <a:pathLst>
              <a:path w="2352675" h="408305">
                <a:moveTo>
                  <a:pt x="0" y="67945"/>
                </a:moveTo>
                <a:lnTo>
                  <a:pt x="5349" y="41523"/>
                </a:lnTo>
                <a:lnTo>
                  <a:pt x="19939" y="19923"/>
                </a:lnTo>
                <a:lnTo>
                  <a:pt x="41576" y="5347"/>
                </a:lnTo>
                <a:lnTo>
                  <a:pt x="68072" y="0"/>
                </a:lnTo>
                <a:lnTo>
                  <a:pt x="2284349" y="0"/>
                </a:lnTo>
                <a:lnTo>
                  <a:pt x="2310844" y="5347"/>
                </a:lnTo>
                <a:lnTo>
                  <a:pt x="2332482" y="19923"/>
                </a:lnTo>
                <a:lnTo>
                  <a:pt x="2347071" y="41523"/>
                </a:lnTo>
                <a:lnTo>
                  <a:pt x="2352421" y="67945"/>
                </a:lnTo>
                <a:lnTo>
                  <a:pt x="2352421" y="339978"/>
                </a:lnTo>
                <a:lnTo>
                  <a:pt x="2347071" y="366474"/>
                </a:lnTo>
                <a:lnTo>
                  <a:pt x="2332482" y="388112"/>
                </a:lnTo>
                <a:lnTo>
                  <a:pt x="2310844" y="402701"/>
                </a:lnTo>
                <a:lnTo>
                  <a:pt x="2284349" y="408050"/>
                </a:lnTo>
                <a:lnTo>
                  <a:pt x="68072" y="408050"/>
                </a:lnTo>
                <a:lnTo>
                  <a:pt x="41576" y="402701"/>
                </a:lnTo>
                <a:lnTo>
                  <a:pt x="19938" y="388112"/>
                </a:lnTo>
                <a:lnTo>
                  <a:pt x="5349" y="366474"/>
                </a:lnTo>
                <a:lnTo>
                  <a:pt x="0" y="339978"/>
                </a:lnTo>
                <a:lnTo>
                  <a:pt x="0" y="67945"/>
                </a:lnTo>
                <a:close/>
              </a:path>
            </a:pathLst>
          </a:custGeom>
          <a:ln w="9524">
            <a:solidFill>
              <a:srgbClr val="7777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7472" y="3157726"/>
            <a:ext cx="816863" cy="3383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38201" y="2819400"/>
            <a:ext cx="533399" cy="609600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28600" y="2667000"/>
            <a:ext cx="533400" cy="758969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655050" y="5867400"/>
            <a:ext cx="488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 smtClean="0">
                <a:latin typeface="Trebuchet MS"/>
                <a:cs typeface="Trebuchet MS"/>
              </a:rPr>
              <a:t>20</a:t>
            </a:r>
            <a:r>
              <a:rPr lang="ru-RU" sz="1800" spc="-40" dirty="0" smtClean="0">
                <a:latin typeface="Trebuchet MS"/>
                <a:cs typeface="Trebuchet MS"/>
              </a:rPr>
              <a:t>20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14400" y="3429000"/>
            <a:ext cx="488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 smtClean="0">
                <a:latin typeface="Trebuchet MS"/>
                <a:cs typeface="Trebuchet MS"/>
              </a:rPr>
              <a:t>201</a:t>
            </a:r>
            <a:r>
              <a:rPr lang="ru-RU" sz="1800" spc="-40" dirty="0" smtClean="0">
                <a:latin typeface="Trebuchet MS"/>
                <a:cs typeface="Trebuchet MS"/>
              </a:rPr>
              <a:t>9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28600" y="1774952"/>
            <a:ext cx="1679346" cy="7463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25" dirty="0" err="1">
                <a:solidFill>
                  <a:srgbClr val="C00000"/>
                </a:solidFill>
                <a:latin typeface="Trebuchet MS"/>
                <a:cs typeface="Trebuchet MS"/>
              </a:rPr>
              <a:t>Русский</a:t>
            </a:r>
            <a:r>
              <a:rPr sz="1800" b="1" spc="-17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800" b="1" spc="-95" dirty="0" err="1" smtClean="0">
                <a:solidFill>
                  <a:srgbClr val="C00000"/>
                </a:solidFill>
                <a:latin typeface="Trebuchet MS"/>
                <a:cs typeface="Trebuchet MS"/>
              </a:rPr>
              <a:t>язык</a:t>
            </a:r>
            <a:endParaRPr lang="ru-RU" dirty="0" smtClean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400" b="1" spc="-160" dirty="0" smtClean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-160" dirty="0" smtClean="0">
                <a:latin typeface="Trebuchet MS"/>
                <a:cs typeface="Trebuchet MS"/>
              </a:rPr>
              <a:t>56,79       54,66           58</a:t>
            </a:r>
            <a:endParaRPr sz="1500" dirty="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355850" y="1776476"/>
            <a:ext cx="2030730" cy="7463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80" dirty="0">
                <a:solidFill>
                  <a:srgbClr val="C00000"/>
                </a:solidFill>
                <a:latin typeface="Trebuchet MS"/>
                <a:cs typeface="Trebuchet MS"/>
              </a:rPr>
              <a:t>Математика</a:t>
            </a:r>
            <a:r>
              <a:rPr sz="1800" b="1" spc="-21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800" b="1" spc="-120" dirty="0">
                <a:solidFill>
                  <a:srgbClr val="C00000"/>
                </a:solidFill>
                <a:latin typeface="Trebuchet MS"/>
                <a:cs typeface="Trebuchet MS"/>
              </a:rPr>
              <a:t>(</a:t>
            </a:r>
            <a:r>
              <a:rPr sz="1800" b="1" spc="-120" dirty="0" err="1">
                <a:solidFill>
                  <a:srgbClr val="C00000"/>
                </a:solidFill>
                <a:latin typeface="Trebuchet MS"/>
                <a:cs typeface="Trebuchet MS"/>
              </a:rPr>
              <a:t>проф</a:t>
            </a:r>
            <a:r>
              <a:rPr sz="1800" b="1" spc="-120" dirty="0" smtClean="0">
                <a:solidFill>
                  <a:srgbClr val="C00000"/>
                </a:solidFill>
                <a:latin typeface="Trebuchet MS"/>
                <a:cs typeface="Trebuchet MS"/>
              </a:rPr>
              <a:t>.)</a:t>
            </a:r>
            <a:endParaRPr lang="ru-RU" dirty="0" smtClean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endParaRPr lang="ru-RU" sz="1400" b="1" spc="-160" dirty="0" smtClean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ru-RU" sz="1400" b="1" spc="-160" dirty="0" smtClean="0">
                <a:latin typeface="Trebuchet MS"/>
                <a:cs typeface="Trebuchet MS"/>
              </a:rPr>
              <a:t>     33 </a:t>
            </a:r>
            <a:r>
              <a:rPr sz="1400" b="1" spc="-160" dirty="0">
                <a:latin typeface="Trebuchet MS"/>
                <a:cs typeface="Trebuchet MS"/>
              </a:rPr>
              <a:t>	</a:t>
            </a:r>
            <a:r>
              <a:rPr lang="ru-RU" sz="1400" b="1" spc="-160" dirty="0" smtClean="0">
                <a:latin typeface="Trebuchet MS"/>
                <a:cs typeface="Trebuchet MS"/>
              </a:rPr>
              <a:t>45,77        33</a:t>
            </a:r>
            <a:endParaRPr sz="1400" b="1" dirty="0">
              <a:latin typeface="Trebuchet MS"/>
              <a:cs typeface="Trebuchet M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12648" y="832103"/>
            <a:ext cx="8327135" cy="5044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91312" y="833627"/>
            <a:ext cx="7719059" cy="5654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59676" y="860171"/>
            <a:ext cx="8232863" cy="40855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59676" y="860171"/>
            <a:ext cx="8233409" cy="408940"/>
          </a:xfrm>
          <a:custGeom>
            <a:avLst/>
            <a:gdLst/>
            <a:ahLst/>
            <a:cxnLst/>
            <a:rect l="l" t="t" r="r" b="b"/>
            <a:pathLst>
              <a:path w="8233409" h="408940">
                <a:moveTo>
                  <a:pt x="0" y="68071"/>
                </a:moveTo>
                <a:lnTo>
                  <a:pt x="5352" y="41576"/>
                </a:lnTo>
                <a:lnTo>
                  <a:pt x="19948" y="19938"/>
                </a:lnTo>
                <a:lnTo>
                  <a:pt x="41598" y="5349"/>
                </a:lnTo>
                <a:lnTo>
                  <a:pt x="68110" y="0"/>
                </a:lnTo>
                <a:lnTo>
                  <a:pt x="8164664" y="0"/>
                </a:lnTo>
                <a:lnTo>
                  <a:pt x="8191180" y="5349"/>
                </a:lnTo>
                <a:lnTo>
                  <a:pt x="8212861" y="19938"/>
                </a:lnTo>
                <a:lnTo>
                  <a:pt x="8227494" y="41576"/>
                </a:lnTo>
                <a:lnTo>
                  <a:pt x="8232863" y="68071"/>
                </a:lnTo>
                <a:lnTo>
                  <a:pt x="8232863" y="340487"/>
                </a:lnTo>
                <a:lnTo>
                  <a:pt x="8227494" y="366982"/>
                </a:lnTo>
                <a:lnTo>
                  <a:pt x="8212861" y="388620"/>
                </a:lnTo>
                <a:lnTo>
                  <a:pt x="8191180" y="403209"/>
                </a:lnTo>
                <a:lnTo>
                  <a:pt x="8164664" y="408558"/>
                </a:lnTo>
                <a:lnTo>
                  <a:pt x="68110" y="408558"/>
                </a:lnTo>
                <a:lnTo>
                  <a:pt x="41598" y="403209"/>
                </a:lnTo>
                <a:lnTo>
                  <a:pt x="19948" y="388619"/>
                </a:lnTo>
                <a:lnTo>
                  <a:pt x="5352" y="366982"/>
                </a:lnTo>
                <a:lnTo>
                  <a:pt x="0" y="340487"/>
                </a:lnTo>
                <a:lnTo>
                  <a:pt x="0" y="68071"/>
                </a:lnTo>
                <a:close/>
              </a:path>
            </a:pathLst>
          </a:custGeom>
          <a:ln w="9525">
            <a:solidFill>
              <a:srgbClr val="7777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758444" y="898016"/>
            <a:ext cx="7334250" cy="732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45" dirty="0" smtClean="0">
                <a:solidFill>
                  <a:srgbClr val="C00000"/>
                </a:solidFill>
                <a:latin typeface="Trebuchet MS"/>
                <a:cs typeface="Trebuchet MS"/>
              </a:rPr>
              <a:t>266</a:t>
            </a:r>
            <a:r>
              <a:rPr sz="1800" b="1" spc="-145" dirty="0" smtClean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800" b="1" spc="-120" dirty="0">
                <a:latin typeface="Trebuchet MS"/>
                <a:cs typeface="Trebuchet MS"/>
              </a:rPr>
              <a:t>человек </a:t>
            </a:r>
            <a:r>
              <a:rPr sz="1800" b="1" spc="-130" dirty="0">
                <a:latin typeface="Trebuchet MS"/>
                <a:cs typeface="Trebuchet MS"/>
              </a:rPr>
              <a:t>(всего </a:t>
            </a:r>
            <a:r>
              <a:rPr sz="1800" b="1" spc="-120" dirty="0">
                <a:latin typeface="Trebuchet MS"/>
                <a:cs typeface="Trebuchet MS"/>
              </a:rPr>
              <a:t>участников), </a:t>
            </a:r>
            <a:r>
              <a:rPr sz="1800" b="1" spc="-95" dirty="0">
                <a:latin typeface="Trebuchet MS"/>
                <a:cs typeface="Trebuchet MS"/>
              </a:rPr>
              <a:t>из </a:t>
            </a:r>
            <a:r>
              <a:rPr sz="1800" b="1" spc="-120" dirty="0" err="1">
                <a:latin typeface="Trebuchet MS"/>
                <a:cs typeface="Trebuchet MS"/>
              </a:rPr>
              <a:t>них</a:t>
            </a:r>
            <a:r>
              <a:rPr sz="1800" b="1" spc="-120" dirty="0">
                <a:latin typeface="Trebuchet MS"/>
                <a:cs typeface="Trebuchet MS"/>
              </a:rPr>
              <a:t> </a:t>
            </a:r>
            <a:r>
              <a:rPr lang="ru-RU" b="1" spc="-145" dirty="0" smtClean="0">
                <a:solidFill>
                  <a:srgbClr val="C00000"/>
                </a:solidFill>
                <a:latin typeface="Trebuchet MS"/>
                <a:cs typeface="Trebuchet MS"/>
              </a:rPr>
              <a:t>207</a:t>
            </a:r>
            <a:r>
              <a:rPr sz="1800" b="1" spc="-145" dirty="0" smtClean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800" b="1" spc="-110" dirty="0">
                <a:latin typeface="Trebuchet MS"/>
                <a:cs typeface="Trebuchet MS"/>
              </a:rPr>
              <a:t>- </a:t>
            </a:r>
            <a:r>
              <a:rPr sz="1800" b="1" spc="-100" dirty="0">
                <a:latin typeface="Trebuchet MS"/>
                <a:cs typeface="Trebuchet MS"/>
              </a:rPr>
              <a:t>выпускники </a:t>
            </a:r>
            <a:r>
              <a:rPr sz="1800" b="1" spc="-130" dirty="0">
                <a:latin typeface="Trebuchet MS"/>
                <a:cs typeface="Trebuchet MS"/>
              </a:rPr>
              <a:t>текущего</a:t>
            </a:r>
            <a:r>
              <a:rPr sz="1800" b="1" spc="-345" dirty="0">
                <a:latin typeface="Trebuchet MS"/>
                <a:cs typeface="Trebuchet MS"/>
              </a:rPr>
              <a:t> </a:t>
            </a:r>
            <a:r>
              <a:rPr sz="1800" b="1" spc="-120" dirty="0">
                <a:latin typeface="Trebuchet MS"/>
                <a:cs typeface="Trebuchet MS"/>
              </a:rPr>
              <a:t>года</a:t>
            </a:r>
            <a:endParaRPr sz="1800" dirty="0">
              <a:latin typeface="Trebuchet MS"/>
              <a:cs typeface="Trebuchet MS"/>
            </a:endParaRPr>
          </a:p>
          <a:p>
            <a:pPr marR="261620" algn="ctr">
              <a:lnSpc>
                <a:spcPct val="100000"/>
              </a:lnSpc>
              <a:spcBef>
                <a:spcPts val="1490"/>
              </a:spcBef>
            </a:pPr>
            <a:r>
              <a:rPr sz="1600" b="1" spc="-100" dirty="0">
                <a:latin typeface="Trebuchet MS"/>
                <a:cs typeface="Trebuchet MS"/>
              </a:rPr>
              <a:t>Средний </a:t>
            </a:r>
            <a:r>
              <a:rPr sz="1600" b="1" spc="-114" dirty="0">
                <a:latin typeface="Trebuchet MS"/>
                <a:cs typeface="Trebuchet MS"/>
              </a:rPr>
              <a:t>тестовый</a:t>
            </a:r>
            <a:r>
              <a:rPr sz="1600" b="1" spc="-130" dirty="0">
                <a:latin typeface="Trebuchet MS"/>
                <a:cs typeface="Trebuchet MS"/>
              </a:rPr>
              <a:t> </a:t>
            </a:r>
            <a:r>
              <a:rPr sz="1600" b="1" spc="-100" dirty="0">
                <a:latin typeface="Trebuchet MS"/>
                <a:cs typeface="Trebuchet MS"/>
              </a:rPr>
              <a:t>балл</a:t>
            </a:r>
            <a:endParaRPr sz="1600" dirty="0">
              <a:latin typeface="Trebuchet MS"/>
              <a:cs typeface="Trebuchet M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745735" y="1697735"/>
            <a:ext cx="2177795" cy="50292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806696" y="1697735"/>
            <a:ext cx="2106168" cy="56540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792726" y="1724914"/>
            <a:ext cx="2083562" cy="40792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792726" y="1724914"/>
            <a:ext cx="2084070" cy="408305"/>
          </a:xfrm>
          <a:custGeom>
            <a:avLst/>
            <a:gdLst/>
            <a:ahLst/>
            <a:cxnLst/>
            <a:rect l="l" t="t" r="r" b="b"/>
            <a:pathLst>
              <a:path w="2084070" h="408305">
                <a:moveTo>
                  <a:pt x="0" y="67945"/>
                </a:moveTo>
                <a:lnTo>
                  <a:pt x="5330" y="41469"/>
                </a:lnTo>
                <a:lnTo>
                  <a:pt x="19875" y="19875"/>
                </a:lnTo>
                <a:lnTo>
                  <a:pt x="41469" y="5330"/>
                </a:lnTo>
                <a:lnTo>
                  <a:pt x="67945" y="0"/>
                </a:lnTo>
                <a:lnTo>
                  <a:pt x="2015490" y="0"/>
                </a:lnTo>
                <a:lnTo>
                  <a:pt x="2041985" y="5330"/>
                </a:lnTo>
                <a:lnTo>
                  <a:pt x="2063623" y="19875"/>
                </a:lnTo>
                <a:lnTo>
                  <a:pt x="2078212" y="41469"/>
                </a:lnTo>
                <a:lnTo>
                  <a:pt x="2083562" y="67945"/>
                </a:lnTo>
                <a:lnTo>
                  <a:pt x="2083562" y="339978"/>
                </a:lnTo>
                <a:lnTo>
                  <a:pt x="2078212" y="366400"/>
                </a:lnTo>
                <a:lnTo>
                  <a:pt x="2063623" y="388000"/>
                </a:lnTo>
                <a:lnTo>
                  <a:pt x="2041985" y="402576"/>
                </a:lnTo>
                <a:lnTo>
                  <a:pt x="2015490" y="407924"/>
                </a:lnTo>
                <a:lnTo>
                  <a:pt x="67945" y="407924"/>
                </a:lnTo>
                <a:lnTo>
                  <a:pt x="41469" y="402576"/>
                </a:lnTo>
                <a:lnTo>
                  <a:pt x="19875" y="388000"/>
                </a:lnTo>
                <a:lnTo>
                  <a:pt x="5330" y="366400"/>
                </a:lnTo>
                <a:lnTo>
                  <a:pt x="0" y="339978"/>
                </a:lnTo>
                <a:lnTo>
                  <a:pt x="0" y="67945"/>
                </a:lnTo>
                <a:close/>
              </a:path>
            </a:pathLst>
          </a:custGeom>
          <a:ln w="9525">
            <a:solidFill>
              <a:srgbClr val="7777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4974716" y="1763014"/>
            <a:ext cx="1718945" cy="6976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5" dirty="0">
                <a:solidFill>
                  <a:srgbClr val="C00000"/>
                </a:solidFill>
                <a:latin typeface="Trebuchet MS"/>
                <a:cs typeface="Trebuchet MS"/>
              </a:rPr>
              <a:t>Обществознание</a:t>
            </a:r>
            <a:endParaRPr sz="1800" dirty="0">
              <a:latin typeface="Trebuchet MS"/>
              <a:cs typeface="Trebuchet MS"/>
            </a:endParaRPr>
          </a:p>
          <a:p>
            <a:pPr marL="101600">
              <a:lnSpc>
                <a:spcPct val="100000"/>
              </a:lnSpc>
              <a:spcBef>
                <a:spcPts val="1460"/>
              </a:spcBef>
              <a:tabLst>
                <a:tab pos="1056005" algn="l"/>
              </a:tabLst>
            </a:pPr>
            <a:r>
              <a:rPr lang="ru-RU" sz="1400" b="1" spc="-160" dirty="0" smtClean="0">
                <a:latin typeface="Trebuchet MS"/>
                <a:cs typeface="Trebuchet MS"/>
              </a:rPr>
              <a:t>37,83</a:t>
            </a:r>
            <a:r>
              <a:rPr lang="ru-RU" sz="1400" b="1" spc="-160" dirty="0">
                <a:latin typeface="Trebuchet MS"/>
                <a:cs typeface="Trebuchet MS"/>
              </a:rPr>
              <a:t> </a:t>
            </a:r>
            <a:r>
              <a:rPr lang="ru-RU" sz="1400" b="1" spc="-160" dirty="0" smtClean="0">
                <a:latin typeface="Trebuchet MS"/>
                <a:cs typeface="Trebuchet MS"/>
              </a:rPr>
              <a:t>     </a:t>
            </a:r>
            <a:r>
              <a:rPr lang="ru-RU" sz="2000" b="1" spc="-225" baseline="1543" dirty="0" smtClean="0">
                <a:latin typeface="Trebuchet MS"/>
                <a:cs typeface="Trebuchet MS"/>
              </a:rPr>
              <a:t>39,96             44</a:t>
            </a:r>
            <a:endParaRPr sz="2000" baseline="1543" dirty="0">
              <a:latin typeface="Trebuchet MS"/>
              <a:cs typeface="Trebuchet M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438400" y="2667000"/>
            <a:ext cx="457200" cy="748334"/>
          </a:xfrm>
          <a:prstGeom prst="rect">
            <a:avLst/>
          </a:pr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124200" y="2590800"/>
            <a:ext cx="533400" cy="861187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117080" y="1673351"/>
            <a:ext cx="1751076" cy="5029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441692" y="1673351"/>
            <a:ext cx="1153668" cy="56540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164323" y="1700783"/>
            <a:ext cx="1656206" cy="40868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164323" y="1700783"/>
            <a:ext cx="1656714" cy="408940"/>
          </a:xfrm>
          <a:custGeom>
            <a:avLst/>
            <a:gdLst/>
            <a:ahLst/>
            <a:cxnLst/>
            <a:rect l="l" t="t" r="r" b="b"/>
            <a:pathLst>
              <a:path w="1656715" h="408939">
                <a:moveTo>
                  <a:pt x="0" y="68071"/>
                </a:moveTo>
                <a:lnTo>
                  <a:pt x="5349" y="41576"/>
                </a:lnTo>
                <a:lnTo>
                  <a:pt x="19938" y="19938"/>
                </a:lnTo>
                <a:lnTo>
                  <a:pt x="41576" y="5349"/>
                </a:lnTo>
                <a:lnTo>
                  <a:pt x="68072" y="0"/>
                </a:lnTo>
                <a:lnTo>
                  <a:pt x="1588007" y="0"/>
                </a:lnTo>
                <a:lnTo>
                  <a:pt x="1614523" y="5349"/>
                </a:lnTo>
                <a:lnTo>
                  <a:pt x="1636204" y="19938"/>
                </a:lnTo>
                <a:lnTo>
                  <a:pt x="1650837" y="41576"/>
                </a:lnTo>
                <a:lnTo>
                  <a:pt x="1656206" y="68071"/>
                </a:lnTo>
                <a:lnTo>
                  <a:pt x="1656206" y="340487"/>
                </a:lnTo>
                <a:lnTo>
                  <a:pt x="1650837" y="367055"/>
                </a:lnTo>
                <a:lnTo>
                  <a:pt x="1636204" y="388731"/>
                </a:lnTo>
                <a:lnTo>
                  <a:pt x="1614523" y="403334"/>
                </a:lnTo>
                <a:lnTo>
                  <a:pt x="1588007" y="408686"/>
                </a:lnTo>
                <a:lnTo>
                  <a:pt x="68072" y="408686"/>
                </a:lnTo>
                <a:lnTo>
                  <a:pt x="41576" y="403334"/>
                </a:lnTo>
                <a:lnTo>
                  <a:pt x="19938" y="388731"/>
                </a:lnTo>
                <a:lnTo>
                  <a:pt x="5349" y="367055"/>
                </a:lnTo>
                <a:lnTo>
                  <a:pt x="0" y="340487"/>
                </a:lnTo>
                <a:lnTo>
                  <a:pt x="0" y="68071"/>
                </a:lnTo>
                <a:close/>
              </a:path>
            </a:pathLst>
          </a:custGeom>
          <a:ln w="9525">
            <a:solidFill>
              <a:srgbClr val="7777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7162800" y="1739010"/>
            <a:ext cx="152107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" algn="ctr">
              <a:lnSpc>
                <a:spcPct val="100000"/>
              </a:lnSpc>
              <a:spcBef>
                <a:spcPts val="100"/>
              </a:spcBef>
            </a:pPr>
            <a:r>
              <a:rPr sz="1800" b="1" spc="-95" dirty="0">
                <a:solidFill>
                  <a:srgbClr val="C00000"/>
                </a:solidFill>
                <a:latin typeface="Trebuchet MS"/>
                <a:cs typeface="Trebuchet MS"/>
              </a:rPr>
              <a:t>Физика</a:t>
            </a:r>
            <a:endParaRPr sz="1800" dirty="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tabLst>
                <a:tab pos="954405" algn="l"/>
              </a:tabLst>
            </a:pPr>
            <a:endParaRPr lang="ru-RU" sz="1500" dirty="0" smtClean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tabLst>
                <a:tab pos="954405" algn="l"/>
              </a:tabLst>
            </a:pPr>
            <a:r>
              <a:rPr lang="ru-RU" sz="1500" b="1" spc="-160" dirty="0" smtClean="0">
                <a:latin typeface="Times New Roman"/>
                <a:cs typeface="Times New Roman"/>
              </a:rPr>
              <a:t>   </a:t>
            </a:r>
            <a:r>
              <a:rPr lang="ru-RU" sz="1400" b="1" spc="-160" dirty="0" smtClean="0">
                <a:latin typeface="Trebuchet MS"/>
                <a:cs typeface="Trebuchet MS"/>
              </a:rPr>
              <a:t>34,22          </a:t>
            </a:r>
            <a:r>
              <a:rPr lang="ru-RU" sz="2000" b="1" spc="-240" baseline="1543" dirty="0" smtClean="0">
                <a:latin typeface="Trebuchet MS"/>
                <a:cs typeface="Trebuchet MS"/>
              </a:rPr>
              <a:t>32         35,8</a:t>
            </a:r>
            <a:endParaRPr sz="2000" baseline="1543" dirty="0">
              <a:latin typeface="Trebuchet MS"/>
              <a:cs typeface="Trebuchet MS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204215" y="4101084"/>
            <a:ext cx="1972056" cy="5044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24027" y="4102608"/>
            <a:ext cx="1981200" cy="56540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51523" y="4129151"/>
            <a:ext cx="1878012" cy="40868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51523" y="4129151"/>
            <a:ext cx="1878330" cy="408940"/>
          </a:xfrm>
          <a:custGeom>
            <a:avLst/>
            <a:gdLst/>
            <a:ahLst/>
            <a:cxnLst/>
            <a:rect l="l" t="t" r="r" b="b"/>
            <a:pathLst>
              <a:path w="1878330" h="408939">
                <a:moveTo>
                  <a:pt x="0" y="68199"/>
                </a:moveTo>
                <a:lnTo>
                  <a:pt x="5352" y="41683"/>
                </a:lnTo>
                <a:lnTo>
                  <a:pt x="19946" y="20002"/>
                </a:lnTo>
                <a:lnTo>
                  <a:pt x="41592" y="5369"/>
                </a:lnTo>
                <a:lnTo>
                  <a:pt x="68097" y="0"/>
                </a:lnTo>
                <a:lnTo>
                  <a:pt x="1809940" y="0"/>
                </a:lnTo>
                <a:lnTo>
                  <a:pt x="1836435" y="5369"/>
                </a:lnTo>
                <a:lnTo>
                  <a:pt x="1858073" y="20002"/>
                </a:lnTo>
                <a:lnTo>
                  <a:pt x="1872662" y="41683"/>
                </a:lnTo>
                <a:lnTo>
                  <a:pt x="1878012" y="68199"/>
                </a:lnTo>
                <a:lnTo>
                  <a:pt x="1878012" y="340613"/>
                </a:lnTo>
                <a:lnTo>
                  <a:pt x="1872662" y="367109"/>
                </a:lnTo>
                <a:lnTo>
                  <a:pt x="1858073" y="388747"/>
                </a:lnTo>
                <a:lnTo>
                  <a:pt x="1836435" y="403336"/>
                </a:lnTo>
                <a:lnTo>
                  <a:pt x="1809940" y="408686"/>
                </a:lnTo>
                <a:lnTo>
                  <a:pt x="68097" y="408686"/>
                </a:lnTo>
                <a:lnTo>
                  <a:pt x="41592" y="403336"/>
                </a:lnTo>
                <a:lnTo>
                  <a:pt x="19946" y="388746"/>
                </a:lnTo>
                <a:lnTo>
                  <a:pt x="5352" y="367109"/>
                </a:lnTo>
                <a:lnTo>
                  <a:pt x="0" y="340613"/>
                </a:lnTo>
                <a:lnTo>
                  <a:pt x="0" y="68199"/>
                </a:lnTo>
                <a:close/>
              </a:path>
            </a:pathLst>
          </a:custGeom>
          <a:ln w="9525">
            <a:solidFill>
              <a:srgbClr val="7777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214372" y="4102608"/>
            <a:ext cx="2447544" cy="50291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741676" y="4104132"/>
            <a:ext cx="1443227" cy="56540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261997" y="4130802"/>
            <a:ext cx="2352293" cy="40792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261997" y="4130802"/>
            <a:ext cx="2352675" cy="408305"/>
          </a:xfrm>
          <a:custGeom>
            <a:avLst/>
            <a:gdLst/>
            <a:ahLst/>
            <a:cxnLst/>
            <a:rect l="l" t="t" r="r" b="b"/>
            <a:pathLst>
              <a:path w="2352675" h="408304">
                <a:moveTo>
                  <a:pt x="0" y="67945"/>
                </a:moveTo>
                <a:lnTo>
                  <a:pt x="5330" y="41523"/>
                </a:lnTo>
                <a:lnTo>
                  <a:pt x="19875" y="19923"/>
                </a:lnTo>
                <a:lnTo>
                  <a:pt x="41469" y="5347"/>
                </a:lnTo>
                <a:lnTo>
                  <a:pt x="67944" y="0"/>
                </a:lnTo>
                <a:lnTo>
                  <a:pt x="2284349" y="0"/>
                </a:lnTo>
                <a:lnTo>
                  <a:pt x="2310770" y="5347"/>
                </a:lnTo>
                <a:lnTo>
                  <a:pt x="2332370" y="19923"/>
                </a:lnTo>
                <a:lnTo>
                  <a:pt x="2346946" y="41523"/>
                </a:lnTo>
                <a:lnTo>
                  <a:pt x="2352293" y="67945"/>
                </a:lnTo>
                <a:lnTo>
                  <a:pt x="2352293" y="339979"/>
                </a:lnTo>
                <a:lnTo>
                  <a:pt x="2346946" y="366454"/>
                </a:lnTo>
                <a:lnTo>
                  <a:pt x="2332370" y="388048"/>
                </a:lnTo>
                <a:lnTo>
                  <a:pt x="2310770" y="402593"/>
                </a:lnTo>
                <a:lnTo>
                  <a:pt x="2284349" y="407924"/>
                </a:lnTo>
                <a:lnTo>
                  <a:pt x="67944" y="407924"/>
                </a:lnTo>
                <a:lnTo>
                  <a:pt x="41469" y="402593"/>
                </a:lnTo>
                <a:lnTo>
                  <a:pt x="19875" y="388048"/>
                </a:lnTo>
                <a:lnTo>
                  <a:pt x="5330" y="366454"/>
                </a:lnTo>
                <a:lnTo>
                  <a:pt x="0" y="339979"/>
                </a:lnTo>
                <a:lnTo>
                  <a:pt x="0" y="67945"/>
                </a:lnTo>
                <a:close/>
              </a:path>
            </a:pathLst>
          </a:custGeom>
          <a:ln w="9525">
            <a:solidFill>
              <a:srgbClr val="7777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>
            <a:off x="457200" y="5867400"/>
            <a:ext cx="488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 smtClean="0">
                <a:latin typeface="Trebuchet MS"/>
                <a:cs typeface="Trebuchet MS"/>
              </a:rPr>
              <a:t>201</a:t>
            </a:r>
            <a:r>
              <a:rPr lang="ru-RU" sz="1800" spc="-40" dirty="0" smtClean="0">
                <a:latin typeface="Trebuchet MS"/>
                <a:cs typeface="Trebuchet MS"/>
              </a:rPr>
              <a:t>8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066800" y="5867400"/>
            <a:ext cx="488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 smtClean="0">
                <a:latin typeface="Trebuchet MS"/>
                <a:cs typeface="Trebuchet MS"/>
              </a:rPr>
              <a:t>201</a:t>
            </a:r>
            <a:r>
              <a:rPr lang="ru-RU" sz="1800" spc="-40" dirty="0" smtClean="0">
                <a:latin typeface="Trebuchet MS"/>
                <a:cs typeface="Trebuchet MS"/>
              </a:rPr>
              <a:t>9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347472" y="4167885"/>
            <a:ext cx="1914525" cy="6719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90" dirty="0" smtClean="0">
                <a:solidFill>
                  <a:srgbClr val="C00000"/>
                </a:solidFill>
                <a:latin typeface="Trebuchet MS"/>
                <a:cs typeface="Trebuchet MS"/>
              </a:rPr>
              <a:t>Математика (баз).</a:t>
            </a:r>
            <a:endParaRPr sz="1800" dirty="0">
              <a:latin typeface="Trebuchet MS"/>
              <a:cs typeface="Trebuchet MS"/>
            </a:endParaRPr>
          </a:p>
          <a:p>
            <a:pPr marL="255904">
              <a:lnSpc>
                <a:spcPct val="100000"/>
              </a:lnSpc>
              <a:spcBef>
                <a:spcPts val="1300"/>
              </a:spcBef>
              <a:tabLst>
                <a:tab pos="1162050" algn="l"/>
              </a:tabLst>
            </a:pPr>
            <a:r>
              <a:rPr lang="ru-RU" sz="1400" b="1" spc="-160" dirty="0" smtClean="0">
                <a:latin typeface="Trebuchet MS"/>
                <a:cs typeface="Trebuchet MS"/>
              </a:rPr>
              <a:t>3,39</a:t>
            </a:r>
            <a:r>
              <a:rPr lang="ru-RU" sz="1400" b="1" spc="-160" dirty="0">
                <a:latin typeface="Trebuchet MS"/>
                <a:cs typeface="Trebuchet MS"/>
              </a:rPr>
              <a:t> </a:t>
            </a:r>
            <a:r>
              <a:rPr lang="ru-RU" sz="1400" b="1" spc="-160" dirty="0" smtClean="0">
                <a:latin typeface="Trebuchet MS"/>
                <a:cs typeface="Trebuchet MS"/>
              </a:rPr>
              <a:t>     3,5                      5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2590800" y="4169409"/>
            <a:ext cx="1828800" cy="6848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4925" algn="ctr">
              <a:lnSpc>
                <a:spcPct val="100000"/>
              </a:lnSpc>
              <a:spcBef>
                <a:spcPts val="100"/>
              </a:spcBef>
            </a:pPr>
            <a:r>
              <a:rPr sz="1800" b="1" spc="-150" dirty="0">
                <a:solidFill>
                  <a:srgbClr val="C00000"/>
                </a:solidFill>
                <a:latin typeface="Trebuchet MS"/>
                <a:cs typeface="Trebuchet MS"/>
              </a:rPr>
              <a:t>География</a:t>
            </a:r>
            <a:endParaRPr sz="18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360"/>
              </a:spcBef>
              <a:tabLst>
                <a:tab pos="929005" algn="l"/>
              </a:tabLst>
            </a:pPr>
            <a:r>
              <a:rPr lang="ru-RU" sz="1400" b="1" spc="-150" dirty="0" smtClean="0">
                <a:latin typeface="Trebuchet MS"/>
                <a:cs typeface="Trebuchet MS"/>
              </a:rPr>
              <a:t>29                  </a:t>
            </a:r>
            <a:r>
              <a:rPr lang="ru-RU" sz="1400" b="1" spc="-160" dirty="0" smtClean="0">
                <a:latin typeface="Trebuchet MS"/>
                <a:cs typeface="Trebuchet MS"/>
              </a:rPr>
              <a:t>32                 55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4876800" y="4038600"/>
            <a:ext cx="2179319" cy="50291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321808" y="4108703"/>
            <a:ext cx="1232915" cy="56540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871084" y="4136390"/>
            <a:ext cx="2083562" cy="40805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871084" y="4136390"/>
            <a:ext cx="2084070" cy="408305"/>
          </a:xfrm>
          <a:custGeom>
            <a:avLst/>
            <a:gdLst/>
            <a:ahLst/>
            <a:cxnLst/>
            <a:rect l="l" t="t" r="r" b="b"/>
            <a:pathLst>
              <a:path w="2084070" h="408304">
                <a:moveTo>
                  <a:pt x="0" y="68072"/>
                </a:moveTo>
                <a:lnTo>
                  <a:pt x="5330" y="41576"/>
                </a:lnTo>
                <a:lnTo>
                  <a:pt x="19875" y="19938"/>
                </a:lnTo>
                <a:lnTo>
                  <a:pt x="41469" y="5349"/>
                </a:lnTo>
                <a:lnTo>
                  <a:pt x="67944" y="0"/>
                </a:lnTo>
                <a:lnTo>
                  <a:pt x="2015489" y="0"/>
                </a:lnTo>
                <a:lnTo>
                  <a:pt x="2041985" y="5349"/>
                </a:lnTo>
                <a:lnTo>
                  <a:pt x="2063623" y="19939"/>
                </a:lnTo>
                <a:lnTo>
                  <a:pt x="2078212" y="41576"/>
                </a:lnTo>
                <a:lnTo>
                  <a:pt x="2083562" y="68072"/>
                </a:lnTo>
                <a:lnTo>
                  <a:pt x="2083562" y="339979"/>
                </a:lnTo>
                <a:lnTo>
                  <a:pt x="2078212" y="366474"/>
                </a:lnTo>
                <a:lnTo>
                  <a:pt x="2063623" y="388112"/>
                </a:lnTo>
                <a:lnTo>
                  <a:pt x="2041985" y="402701"/>
                </a:lnTo>
                <a:lnTo>
                  <a:pt x="2015489" y="408051"/>
                </a:lnTo>
                <a:lnTo>
                  <a:pt x="67944" y="408051"/>
                </a:lnTo>
                <a:lnTo>
                  <a:pt x="41469" y="402701"/>
                </a:lnTo>
                <a:lnTo>
                  <a:pt x="19875" y="388112"/>
                </a:lnTo>
                <a:lnTo>
                  <a:pt x="5330" y="366474"/>
                </a:lnTo>
                <a:lnTo>
                  <a:pt x="0" y="339979"/>
                </a:lnTo>
                <a:lnTo>
                  <a:pt x="0" y="68072"/>
                </a:lnTo>
                <a:close/>
              </a:path>
            </a:pathLst>
          </a:custGeom>
          <a:ln w="9525">
            <a:solidFill>
              <a:srgbClr val="7777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 txBox="1"/>
          <p:nvPr/>
        </p:nvSpPr>
        <p:spPr>
          <a:xfrm>
            <a:off x="5490464" y="4175252"/>
            <a:ext cx="84581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35" dirty="0">
                <a:solidFill>
                  <a:srgbClr val="C00000"/>
                </a:solidFill>
                <a:latin typeface="Trebuchet MS"/>
                <a:cs typeface="Trebuchet MS"/>
              </a:rPr>
              <a:t>Ис</a:t>
            </a:r>
            <a:r>
              <a:rPr sz="1800" b="1" spc="-195" dirty="0">
                <a:solidFill>
                  <a:srgbClr val="C00000"/>
                </a:solidFill>
                <a:latin typeface="Trebuchet MS"/>
                <a:cs typeface="Trebuchet MS"/>
              </a:rPr>
              <a:t>т</a:t>
            </a:r>
            <a:r>
              <a:rPr sz="1800" b="1" spc="-75" dirty="0">
                <a:solidFill>
                  <a:srgbClr val="C00000"/>
                </a:solidFill>
                <a:latin typeface="Trebuchet MS"/>
                <a:cs typeface="Trebuchet MS"/>
              </a:rPr>
              <a:t>о</a:t>
            </a:r>
            <a:r>
              <a:rPr sz="1800" b="1" spc="-70" dirty="0">
                <a:solidFill>
                  <a:srgbClr val="C00000"/>
                </a:solidFill>
                <a:latin typeface="Trebuchet MS"/>
                <a:cs typeface="Trebuchet MS"/>
              </a:rPr>
              <a:t>р</a:t>
            </a:r>
            <a:r>
              <a:rPr sz="1800" b="1" spc="-80" dirty="0">
                <a:solidFill>
                  <a:srgbClr val="C00000"/>
                </a:solidFill>
                <a:latin typeface="Trebuchet MS"/>
                <a:cs typeface="Trebuchet MS"/>
              </a:rPr>
              <a:t>и</a:t>
            </a:r>
            <a:r>
              <a:rPr sz="1800" b="1" spc="-114" dirty="0">
                <a:solidFill>
                  <a:srgbClr val="C00000"/>
                </a:solidFill>
                <a:latin typeface="Trebuchet MS"/>
                <a:cs typeface="Trebuchet MS"/>
              </a:rPr>
              <a:t>я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4995737" y="4635500"/>
            <a:ext cx="64935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-150" dirty="0" smtClean="0">
                <a:latin typeface="Trebuchet MS"/>
                <a:cs typeface="Trebuchet MS"/>
              </a:rPr>
              <a:t>32,61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5791200" y="4648200"/>
            <a:ext cx="61633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-160" dirty="0" smtClean="0">
                <a:latin typeface="Trebuchet MS"/>
                <a:cs typeface="Trebuchet MS"/>
              </a:rPr>
              <a:t>33,83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7194804" y="4084320"/>
            <a:ext cx="1751076" cy="5044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319771" y="4085844"/>
            <a:ext cx="1554479" cy="56540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242682" y="4112386"/>
            <a:ext cx="1656207" cy="40855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242682" y="4112386"/>
            <a:ext cx="1656714" cy="408940"/>
          </a:xfrm>
          <a:custGeom>
            <a:avLst/>
            <a:gdLst/>
            <a:ahLst/>
            <a:cxnLst/>
            <a:rect l="l" t="t" r="r" b="b"/>
            <a:pathLst>
              <a:path w="1656715" h="408939">
                <a:moveTo>
                  <a:pt x="0" y="68071"/>
                </a:moveTo>
                <a:lnTo>
                  <a:pt x="5349" y="41576"/>
                </a:lnTo>
                <a:lnTo>
                  <a:pt x="19939" y="19939"/>
                </a:lnTo>
                <a:lnTo>
                  <a:pt x="41576" y="5349"/>
                </a:lnTo>
                <a:lnTo>
                  <a:pt x="68072" y="0"/>
                </a:lnTo>
                <a:lnTo>
                  <a:pt x="1588008" y="0"/>
                </a:lnTo>
                <a:lnTo>
                  <a:pt x="1614523" y="5349"/>
                </a:lnTo>
                <a:lnTo>
                  <a:pt x="1636204" y="19938"/>
                </a:lnTo>
                <a:lnTo>
                  <a:pt x="1650837" y="41576"/>
                </a:lnTo>
                <a:lnTo>
                  <a:pt x="1656207" y="68071"/>
                </a:lnTo>
                <a:lnTo>
                  <a:pt x="1656207" y="340487"/>
                </a:lnTo>
                <a:lnTo>
                  <a:pt x="1650837" y="366982"/>
                </a:lnTo>
                <a:lnTo>
                  <a:pt x="1636204" y="388619"/>
                </a:lnTo>
                <a:lnTo>
                  <a:pt x="1614523" y="403209"/>
                </a:lnTo>
                <a:lnTo>
                  <a:pt x="1588008" y="408558"/>
                </a:lnTo>
                <a:lnTo>
                  <a:pt x="68072" y="408558"/>
                </a:lnTo>
                <a:lnTo>
                  <a:pt x="41576" y="403209"/>
                </a:lnTo>
                <a:lnTo>
                  <a:pt x="19939" y="388619"/>
                </a:lnTo>
                <a:lnTo>
                  <a:pt x="5349" y="366982"/>
                </a:lnTo>
                <a:lnTo>
                  <a:pt x="0" y="340487"/>
                </a:lnTo>
                <a:lnTo>
                  <a:pt x="0" y="68071"/>
                </a:lnTo>
                <a:close/>
              </a:path>
            </a:pathLst>
          </a:custGeom>
          <a:ln w="9525">
            <a:solidFill>
              <a:srgbClr val="7777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 txBox="1"/>
          <p:nvPr/>
        </p:nvSpPr>
        <p:spPr>
          <a:xfrm>
            <a:off x="7374763" y="4151121"/>
            <a:ext cx="1387475" cy="7360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85" algn="ctr">
              <a:lnSpc>
                <a:spcPct val="100000"/>
              </a:lnSpc>
              <a:spcBef>
                <a:spcPts val="100"/>
              </a:spcBef>
            </a:pPr>
            <a:r>
              <a:rPr sz="1800" b="1" spc="-120" dirty="0">
                <a:solidFill>
                  <a:srgbClr val="C00000"/>
                </a:solidFill>
                <a:latin typeface="Trebuchet MS"/>
                <a:cs typeface="Trebuchet MS"/>
              </a:rPr>
              <a:t>Литература</a:t>
            </a:r>
            <a:endParaRPr sz="18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tabLst>
                <a:tab pos="954405" algn="l"/>
              </a:tabLst>
            </a:pPr>
            <a:r>
              <a:rPr lang="ru-RU" sz="1400" b="1" spc="-160" dirty="0" smtClean="0">
                <a:latin typeface="Trebuchet MS"/>
                <a:cs typeface="Trebuchet MS"/>
              </a:rPr>
              <a:t>32,33</a:t>
            </a:r>
            <a:r>
              <a:rPr lang="ru-RU" sz="1400" b="1" spc="-160" dirty="0">
                <a:latin typeface="Trebuchet MS"/>
                <a:cs typeface="Trebuchet MS"/>
              </a:rPr>
              <a:t> </a:t>
            </a:r>
            <a:r>
              <a:rPr lang="ru-RU" sz="1400" b="1" spc="-160" dirty="0" smtClean="0">
                <a:latin typeface="Trebuchet MS"/>
                <a:cs typeface="Trebuchet MS"/>
              </a:rPr>
              <a:t>     </a:t>
            </a:r>
            <a:r>
              <a:rPr lang="ru-RU" sz="2000" b="1" spc="-240" baseline="1543" dirty="0" smtClean="0">
                <a:latin typeface="Trebuchet MS"/>
                <a:cs typeface="Trebuchet MS"/>
              </a:rPr>
              <a:t>23,5           44</a:t>
            </a:r>
            <a:endParaRPr sz="2000" baseline="1543" dirty="0">
              <a:latin typeface="Trebuchet MS"/>
              <a:cs typeface="Trebuchet MS"/>
            </a:endParaRPr>
          </a:p>
        </p:txBody>
      </p:sp>
      <p:sp>
        <p:nvSpPr>
          <p:cNvPr id="112" name="object 18"/>
          <p:cNvSpPr/>
          <p:nvPr/>
        </p:nvSpPr>
        <p:spPr>
          <a:xfrm>
            <a:off x="1524000" y="2590801"/>
            <a:ext cx="533400" cy="838200"/>
          </a:xfrm>
          <a:prstGeom prst="rect">
            <a:avLst/>
          </a:pr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4" name="object 21"/>
          <p:cNvSpPr txBox="1"/>
          <p:nvPr/>
        </p:nvSpPr>
        <p:spPr>
          <a:xfrm>
            <a:off x="1524000" y="3429000"/>
            <a:ext cx="488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 smtClean="0">
                <a:latin typeface="Trebuchet MS"/>
                <a:cs typeface="Trebuchet MS"/>
              </a:rPr>
              <a:t>20</a:t>
            </a:r>
            <a:r>
              <a:rPr lang="ru-RU" sz="1800" spc="-40" dirty="0" smtClean="0">
                <a:latin typeface="Trebuchet MS"/>
                <a:cs typeface="Trebuchet MS"/>
              </a:rPr>
              <a:t>20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15" name="object 20"/>
          <p:cNvSpPr txBox="1"/>
          <p:nvPr/>
        </p:nvSpPr>
        <p:spPr>
          <a:xfrm>
            <a:off x="2438400" y="3429000"/>
            <a:ext cx="488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 smtClean="0">
                <a:latin typeface="Trebuchet MS"/>
                <a:cs typeface="Trebuchet MS"/>
              </a:rPr>
              <a:t>201</a:t>
            </a:r>
            <a:r>
              <a:rPr lang="ru-RU" sz="1800" spc="-40" dirty="0" smtClean="0">
                <a:latin typeface="Trebuchet MS"/>
                <a:cs typeface="Trebuchet MS"/>
              </a:rPr>
              <a:t>8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16" name="object 18"/>
          <p:cNvSpPr/>
          <p:nvPr/>
        </p:nvSpPr>
        <p:spPr>
          <a:xfrm>
            <a:off x="3810000" y="2667000"/>
            <a:ext cx="533400" cy="758969"/>
          </a:xfrm>
          <a:prstGeom prst="rect">
            <a:avLst/>
          </a:pr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7" name="object 21"/>
          <p:cNvSpPr txBox="1"/>
          <p:nvPr/>
        </p:nvSpPr>
        <p:spPr>
          <a:xfrm>
            <a:off x="3124200" y="3429000"/>
            <a:ext cx="488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 smtClean="0">
                <a:latin typeface="Trebuchet MS"/>
                <a:cs typeface="Trebuchet MS"/>
              </a:rPr>
              <a:t>201</a:t>
            </a:r>
            <a:r>
              <a:rPr lang="ru-RU" sz="1800" spc="-40" dirty="0" smtClean="0">
                <a:latin typeface="Trebuchet MS"/>
                <a:cs typeface="Trebuchet MS"/>
              </a:rPr>
              <a:t>9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18" name="object 20"/>
          <p:cNvSpPr txBox="1"/>
          <p:nvPr/>
        </p:nvSpPr>
        <p:spPr>
          <a:xfrm>
            <a:off x="3886200" y="3429000"/>
            <a:ext cx="488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 smtClean="0">
                <a:latin typeface="Trebuchet MS"/>
                <a:cs typeface="Trebuchet MS"/>
              </a:rPr>
              <a:t>20</a:t>
            </a:r>
            <a:r>
              <a:rPr lang="ru-RU" sz="1800" spc="-40" dirty="0" smtClean="0">
                <a:latin typeface="Trebuchet MS"/>
                <a:cs typeface="Trebuchet MS"/>
              </a:rPr>
              <a:t>20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19" name="object 18"/>
          <p:cNvSpPr/>
          <p:nvPr/>
        </p:nvSpPr>
        <p:spPr>
          <a:xfrm>
            <a:off x="4953000" y="2590801"/>
            <a:ext cx="533400" cy="762000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0" name="object 40"/>
          <p:cNvSpPr/>
          <p:nvPr/>
        </p:nvSpPr>
        <p:spPr>
          <a:xfrm>
            <a:off x="5638800" y="2514600"/>
            <a:ext cx="533400" cy="861187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8"/>
          <p:cNvSpPr/>
          <p:nvPr/>
        </p:nvSpPr>
        <p:spPr>
          <a:xfrm>
            <a:off x="6400800" y="2438400"/>
            <a:ext cx="533400" cy="911369"/>
          </a:xfrm>
          <a:prstGeom prst="rect">
            <a:avLst/>
          </a:pr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2" name="object 20"/>
          <p:cNvSpPr txBox="1"/>
          <p:nvPr/>
        </p:nvSpPr>
        <p:spPr>
          <a:xfrm>
            <a:off x="4953000" y="3352800"/>
            <a:ext cx="488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 smtClean="0">
                <a:latin typeface="Trebuchet MS"/>
                <a:cs typeface="Trebuchet MS"/>
              </a:rPr>
              <a:t>201</a:t>
            </a:r>
            <a:r>
              <a:rPr lang="ru-RU" sz="1800" spc="-40" dirty="0" smtClean="0">
                <a:latin typeface="Trebuchet MS"/>
                <a:cs typeface="Trebuchet MS"/>
              </a:rPr>
              <a:t>8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23" name="object 20"/>
          <p:cNvSpPr txBox="1"/>
          <p:nvPr/>
        </p:nvSpPr>
        <p:spPr>
          <a:xfrm>
            <a:off x="3276600" y="5867400"/>
            <a:ext cx="488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 smtClean="0">
                <a:latin typeface="Trebuchet MS"/>
                <a:cs typeface="Trebuchet MS"/>
              </a:rPr>
              <a:t>20</a:t>
            </a:r>
            <a:r>
              <a:rPr lang="ru-RU" sz="1800" spc="-40" dirty="0" smtClean="0">
                <a:latin typeface="Trebuchet MS"/>
                <a:cs typeface="Trebuchet MS"/>
              </a:rPr>
              <a:t>19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24" name="object 20"/>
          <p:cNvSpPr txBox="1"/>
          <p:nvPr/>
        </p:nvSpPr>
        <p:spPr>
          <a:xfrm>
            <a:off x="6400800" y="4572000"/>
            <a:ext cx="48895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latin typeface="Trebuchet MS"/>
                <a:cs typeface="Trebuchet MS"/>
              </a:rPr>
              <a:t>40</a:t>
            </a:r>
            <a:endParaRPr sz="1400" b="1" dirty="0">
              <a:latin typeface="Trebuchet MS"/>
              <a:cs typeface="Trebuchet MS"/>
            </a:endParaRPr>
          </a:p>
        </p:txBody>
      </p:sp>
      <p:sp>
        <p:nvSpPr>
          <p:cNvPr id="125" name="object 18"/>
          <p:cNvSpPr/>
          <p:nvPr/>
        </p:nvSpPr>
        <p:spPr>
          <a:xfrm>
            <a:off x="7239000" y="2667000"/>
            <a:ext cx="381000" cy="685800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6" name="object 40"/>
          <p:cNvSpPr/>
          <p:nvPr/>
        </p:nvSpPr>
        <p:spPr>
          <a:xfrm>
            <a:off x="7848600" y="2743200"/>
            <a:ext cx="457200" cy="6095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8"/>
          <p:cNvSpPr/>
          <p:nvPr/>
        </p:nvSpPr>
        <p:spPr>
          <a:xfrm>
            <a:off x="8458200" y="2438400"/>
            <a:ext cx="457200" cy="911369"/>
          </a:xfrm>
          <a:prstGeom prst="rect">
            <a:avLst/>
          </a:pr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8" name="object 20"/>
          <p:cNvSpPr txBox="1"/>
          <p:nvPr/>
        </p:nvSpPr>
        <p:spPr>
          <a:xfrm>
            <a:off x="7239000" y="3352800"/>
            <a:ext cx="488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 smtClean="0">
                <a:latin typeface="Trebuchet MS"/>
                <a:cs typeface="Trebuchet MS"/>
              </a:rPr>
              <a:t>201</a:t>
            </a:r>
            <a:r>
              <a:rPr lang="ru-RU" sz="1800" spc="-40" dirty="0" smtClean="0">
                <a:latin typeface="Trebuchet MS"/>
                <a:cs typeface="Trebuchet MS"/>
              </a:rPr>
              <a:t>8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31" name="object 20"/>
          <p:cNvSpPr txBox="1"/>
          <p:nvPr/>
        </p:nvSpPr>
        <p:spPr>
          <a:xfrm>
            <a:off x="7848600" y="3352800"/>
            <a:ext cx="488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 smtClean="0">
                <a:latin typeface="Trebuchet MS"/>
                <a:cs typeface="Trebuchet MS"/>
              </a:rPr>
              <a:t>20</a:t>
            </a:r>
            <a:r>
              <a:rPr lang="ru-RU" sz="1800" spc="-40" dirty="0" smtClean="0">
                <a:latin typeface="Trebuchet MS"/>
                <a:cs typeface="Trebuchet MS"/>
              </a:rPr>
              <a:t>19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32" name="object 20"/>
          <p:cNvSpPr txBox="1"/>
          <p:nvPr/>
        </p:nvSpPr>
        <p:spPr>
          <a:xfrm>
            <a:off x="8458200" y="3352800"/>
            <a:ext cx="488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 smtClean="0">
                <a:latin typeface="Trebuchet MS"/>
                <a:cs typeface="Trebuchet MS"/>
              </a:rPr>
              <a:t>20</a:t>
            </a:r>
            <a:r>
              <a:rPr lang="ru-RU" sz="1800" spc="-40" dirty="0" smtClean="0">
                <a:latin typeface="Trebuchet MS"/>
                <a:cs typeface="Trebuchet MS"/>
              </a:rPr>
              <a:t>20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33" name="object 40"/>
          <p:cNvSpPr/>
          <p:nvPr/>
        </p:nvSpPr>
        <p:spPr>
          <a:xfrm>
            <a:off x="3276600" y="5105400"/>
            <a:ext cx="533400" cy="762000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8"/>
          <p:cNvSpPr/>
          <p:nvPr/>
        </p:nvSpPr>
        <p:spPr>
          <a:xfrm>
            <a:off x="2590800" y="5181600"/>
            <a:ext cx="457200" cy="682769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5" name="object 18"/>
          <p:cNvSpPr/>
          <p:nvPr/>
        </p:nvSpPr>
        <p:spPr>
          <a:xfrm>
            <a:off x="3886200" y="4876800"/>
            <a:ext cx="609600" cy="990600"/>
          </a:xfrm>
          <a:prstGeom prst="rect">
            <a:avLst/>
          </a:pr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6" name="object 20"/>
          <p:cNvSpPr txBox="1"/>
          <p:nvPr/>
        </p:nvSpPr>
        <p:spPr>
          <a:xfrm>
            <a:off x="2590800" y="5867400"/>
            <a:ext cx="488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 smtClean="0">
                <a:latin typeface="Trebuchet MS"/>
                <a:cs typeface="Trebuchet MS"/>
              </a:rPr>
              <a:t>201</a:t>
            </a:r>
            <a:r>
              <a:rPr lang="ru-RU" sz="1800" spc="-40" dirty="0" smtClean="0">
                <a:latin typeface="Trebuchet MS"/>
                <a:cs typeface="Trebuchet MS"/>
              </a:rPr>
              <a:t>8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37" name="object 20"/>
          <p:cNvSpPr txBox="1"/>
          <p:nvPr/>
        </p:nvSpPr>
        <p:spPr>
          <a:xfrm>
            <a:off x="5715000" y="3352800"/>
            <a:ext cx="488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 smtClean="0">
                <a:latin typeface="Trebuchet MS"/>
                <a:cs typeface="Trebuchet MS"/>
              </a:rPr>
              <a:t>20</a:t>
            </a:r>
            <a:r>
              <a:rPr lang="ru-RU" sz="1800" spc="-40" dirty="0" smtClean="0">
                <a:latin typeface="Trebuchet MS"/>
                <a:cs typeface="Trebuchet MS"/>
              </a:rPr>
              <a:t>19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38" name="object 20"/>
          <p:cNvSpPr txBox="1"/>
          <p:nvPr/>
        </p:nvSpPr>
        <p:spPr>
          <a:xfrm>
            <a:off x="3962400" y="5867400"/>
            <a:ext cx="488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 smtClean="0">
                <a:latin typeface="Trebuchet MS"/>
                <a:cs typeface="Trebuchet MS"/>
              </a:rPr>
              <a:t>20</a:t>
            </a:r>
            <a:r>
              <a:rPr lang="ru-RU" sz="1800" spc="-40" dirty="0" smtClean="0">
                <a:latin typeface="Trebuchet MS"/>
                <a:cs typeface="Trebuchet MS"/>
              </a:rPr>
              <a:t>20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39" name="object 18"/>
          <p:cNvSpPr/>
          <p:nvPr/>
        </p:nvSpPr>
        <p:spPr>
          <a:xfrm>
            <a:off x="5029200" y="5105400"/>
            <a:ext cx="533400" cy="758969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0" name="object 40"/>
          <p:cNvSpPr/>
          <p:nvPr/>
        </p:nvSpPr>
        <p:spPr>
          <a:xfrm>
            <a:off x="5791200" y="5029200"/>
            <a:ext cx="457200" cy="838200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8"/>
          <p:cNvSpPr/>
          <p:nvPr/>
        </p:nvSpPr>
        <p:spPr>
          <a:xfrm>
            <a:off x="6400800" y="4800600"/>
            <a:ext cx="457200" cy="1063769"/>
          </a:xfrm>
          <a:prstGeom prst="rect">
            <a:avLst/>
          </a:pr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2" name="object 20"/>
          <p:cNvSpPr txBox="1"/>
          <p:nvPr/>
        </p:nvSpPr>
        <p:spPr>
          <a:xfrm>
            <a:off x="5029200" y="5867400"/>
            <a:ext cx="488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 smtClean="0">
                <a:latin typeface="Trebuchet MS"/>
                <a:cs typeface="Trebuchet MS"/>
              </a:rPr>
              <a:t>201</a:t>
            </a:r>
            <a:r>
              <a:rPr lang="ru-RU" sz="1800" spc="-40" dirty="0" smtClean="0">
                <a:latin typeface="Trebuchet MS"/>
                <a:cs typeface="Trebuchet MS"/>
              </a:rPr>
              <a:t>8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43" name="object 21"/>
          <p:cNvSpPr txBox="1"/>
          <p:nvPr/>
        </p:nvSpPr>
        <p:spPr>
          <a:xfrm>
            <a:off x="5791200" y="5867400"/>
            <a:ext cx="488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 smtClean="0">
                <a:latin typeface="Trebuchet MS"/>
                <a:cs typeface="Trebuchet MS"/>
              </a:rPr>
              <a:t>201</a:t>
            </a:r>
            <a:r>
              <a:rPr lang="ru-RU" sz="1800" spc="-40" dirty="0" smtClean="0">
                <a:latin typeface="Trebuchet MS"/>
                <a:cs typeface="Trebuchet MS"/>
              </a:rPr>
              <a:t>9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44" name="object 20"/>
          <p:cNvSpPr txBox="1"/>
          <p:nvPr/>
        </p:nvSpPr>
        <p:spPr>
          <a:xfrm>
            <a:off x="6400800" y="5867400"/>
            <a:ext cx="488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 smtClean="0">
                <a:latin typeface="Trebuchet MS"/>
                <a:cs typeface="Trebuchet MS"/>
              </a:rPr>
              <a:t>20</a:t>
            </a:r>
            <a:r>
              <a:rPr lang="ru-RU" sz="1800" spc="-40" dirty="0" smtClean="0">
                <a:latin typeface="Trebuchet MS"/>
                <a:cs typeface="Trebuchet MS"/>
              </a:rPr>
              <a:t>20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45" name="object 20"/>
          <p:cNvSpPr txBox="1"/>
          <p:nvPr/>
        </p:nvSpPr>
        <p:spPr>
          <a:xfrm>
            <a:off x="381000" y="3581400"/>
            <a:ext cx="488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 smtClean="0">
                <a:latin typeface="Trebuchet MS"/>
                <a:cs typeface="Trebuchet MS"/>
              </a:rPr>
              <a:t>201</a:t>
            </a:r>
            <a:r>
              <a:rPr lang="ru-RU" sz="1800" spc="-40" dirty="0" smtClean="0">
                <a:latin typeface="Trebuchet MS"/>
                <a:cs typeface="Trebuchet MS"/>
              </a:rPr>
              <a:t>8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46" name="object 18"/>
          <p:cNvSpPr/>
          <p:nvPr/>
        </p:nvSpPr>
        <p:spPr>
          <a:xfrm>
            <a:off x="7391400" y="5105400"/>
            <a:ext cx="457200" cy="758969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7" name="object 40"/>
          <p:cNvSpPr/>
          <p:nvPr/>
        </p:nvSpPr>
        <p:spPr>
          <a:xfrm>
            <a:off x="8001000" y="5257800"/>
            <a:ext cx="457200" cy="556387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8"/>
          <p:cNvSpPr/>
          <p:nvPr/>
        </p:nvSpPr>
        <p:spPr>
          <a:xfrm>
            <a:off x="8610600" y="4876800"/>
            <a:ext cx="533400" cy="990600"/>
          </a:xfrm>
          <a:prstGeom prst="rect">
            <a:avLst/>
          </a:pr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0" name="object 18"/>
          <p:cNvSpPr/>
          <p:nvPr/>
        </p:nvSpPr>
        <p:spPr>
          <a:xfrm>
            <a:off x="533400" y="5181600"/>
            <a:ext cx="381000" cy="606569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1" name="object 40"/>
          <p:cNvSpPr/>
          <p:nvPr/>
        </p:nvSpPr>
        <p:spPr>
          <a:xfrm>
            <a:off x="1066800" y="5105400"/>
            <a:ext cx="457200" cy="784987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8"/>
          <p:cNvSpPr/>
          <p:nvPr/>
        </p:nvSpPr>
        <p:spPr>
          <a:xfrm>
            <a:off x="1676400" y="4876800"/>
            <a:ext cx="533400" cy="990600"/>
          </a:xfrm>
          <a:prstGeom prst="rect">
            <a:avLst/>
          </a:pr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3" name="object 20"/>
          <p:cNvSpPr txBox="1"/>
          <p:nvPr/>
        </p:nvSpPr>
        <p:spPr>
          <a:xfrm>
            <a:off x="1676400" y="5867400"/>
            <a:ext cx="488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 smtClean="0">
                <a:latin typeface="Trebuchet MS"/>
                <a:cs typeface="Trebuchet MS"/>
              </a:rPr>
              <a:t>20</a:t>
            </a:r>
            <a:r>
              <a:rPr lang="ru-RU" sz="1800" spc="-40" dirty="0" smtClean="0">
                <a:latin typeface="Trebuchet MS"/>
                <a:cs typeface="Trebuchet MS"/>
              </a:rPr>
              <a:t>20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54" name="object 20"/>
          <p:cNvSpPr txBox="1"/>
          <p:nvPr/>
        </p:nvSpPr>
        <p:spPr>
          <a:xfrm>
            <a:off x="7315200" y="5867400"/>
            <a:ext cx="488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 smtClean="0">
                <a:latin typeface="Trebuchet MS"/>
                <a:cs typeface="Trebuchet MS"/>
              </a:rPr>
              <a:t>201</a:t>
            </a:r>
            <a:r>
              <a:rPr lang="ru-RU" sz="1800" spc="-40" dirty="0" smtClean="0">
                <a:latin typeface="Trebuchet MS"/>
                <a:cs typeface="Trebuchet MS"/>
              </a:rPr>
              <a:t>8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55" name="object 20"/>
          <p:cNvSpPr txBox="1"/>
          <p:nvPr/>
        </p:nvSpPr>
        <p:spPr>
          <a:xfrm>
            <a:off x="7924800" y="5867400"/>
            <a:ext cx="488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 smtClean="0">
                <a:latin typeface="Trebuchet MS"/>
                <a:cs typeface="Trebuchet MS"/>
              </a:rPr>
              <a:t>20</a:t>
            </a:r>
            <a:r>
              <a:rPr lang="ru-RU" sz="1800" spc="-40" dirty="0" smtClean="0">
                <a:latin typeface="Trebuchet MS"/>
                <a:cs typeface="Trebuchet MS"/>
              </a:rPr>
              <a:t>19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56" name="object 20"/>
          <p:cNvSpPr txBox="1"/>
          <p:nvPr/>
        </p:nvSpPr>
        <p:spPr>
          <a:xfrm>
            <a:off x="6477000" y="3352800"/>
            <a:ext cx="488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 smtClean="0">
                <a:latin typeface="Trebuchet MS"/>
                <a:cs typeface="Trebuchet MS"/>
              </a:rPr>
              <a:t>20</a:t>
            </a:r>
            <a:r>
              <a:rPr lang="ru-RU" sz="1800" spc="-40" dirty="0" smtClean="0">
                <a:latin typeface="Trebuchet MS"/>
                <a:cs typeface="Trebuchet MS"/>
              </a:rPr>
              <a:t>20</a:t>
            </a:r>
            <a:endParaRPr sz="18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8694419" y="0"/>
            <a:ext cx="449579" cy="8351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38200" y="-83309"/>
            <a:ext cx="7543799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200" spc="-225" dirty="0">
                <a:solidFill>
                  <a:schemeClr val="tx1"/>
                </a:solidFill>
              </a:rPr>
              <a:t>Государственная </a:t>
            </a:r>
            <a:r>
              <a:rPr sz="3200" spc="-185" dirty="0">
                <a:solidFill>
                  <a:schemeClr val="tx1"/>
                </a:solidFill>
              </a:rPr>
              <a:t>итоговая </a:t>
            </a:r>
            <a:r>
              <a:rPr sz="3200" spc="-225" dirty="0">
                <a:solidFill>
                  <a:schemeClr val="tx1"/>
                </a:solidFill>
              </a:rPr>
              <a:t>аттестация, </a:t>
            </a:r>
            <a:r>
              <a:rPr sz="3200" spc="-240" dirty="0">
                <a:solidFill>
                  <a:schemeClr val="tx1"/>
                </a:solidFill>
              </a:rPr>
              <a:t>11</a:t>
            </a:r>
            <a:r>
              <a:rPr sz="3200" spc="-220" dirty="0">
                <a:solidFill>
                  <a:schemeClr val="tx1"/>
                </a:solidFill>
              </a:rPr>
              <a:t> </a:t>
            </a:r>
            <a:r>
              <a:rPr sz="3200" spc="-204" dirty="0" err="1" smtClean="0">
                <a:solidFill>
                  <a:schemeClr val="tx1"/>
                </a:solidFill>
              </a:rPr>
              <a:t>классы</a:t>
            </a:r>
            <a:r>
              <a:rPr lang="ru-RU" sz="3200" spc="-204" dirty="0" smtClean="0">
                <a:solidFill>
                  <a:schemeClr val="tx1"/>
                </a:solidFill>
              </a:rPr>
              <a:t>  2018 год</a:t>
            </a:r>
            <a:endParaRPr sz="3200" spc="-204" dirty="0">
              <a:solidFill>
                <a:schemeClr val="tx1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973708"/>
            <a:ext cx="3756596" cy="25993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42593" y="417574"/>
            <a:ext cx="6001407" cy="57546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8119" y="3526535"/>
            <a:ext cx="3138741" cy="26456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16512" y="3996569"/>
            <a:ext cx="3288688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pc="-70" dirty="0" smtClean="0">
                <a:latin typeface="Trebuchet MS"/>
                <a:cs typeface="Trebuchet MS"/>
              </a:rPr>
              <a:t>Н</a:t>
            </a:r>
            <a:r>
              <a:rPr spc="-70" dirty="0" err="1" smtClean="0">
                <a:latin typeface="Trebuchet MS"/>
                <a:cs typeface="Trebuchet MS"/>
              </a:rPr>
              <a:t>агражден</a:t>
            </a:r>
            <a:r>
              <a:rPr lang="ru-RU" spc="-70" dirty="0" err="1" smtClean="0">
                <a:latin typeface="Trebuchet MS"/>
                <a:cs typeface="Trebuchet MS"/>
              </a:rPr>
              <a:t>ы</a:t>
            </a:r>
            <a:r>
              <a:rPr spc="-195" dirty="0" smtClean="0">
                <a:latin typeface="Trebuchet MS"/>
                <a:cs typeface="Trebuchet MS"/>
              </a:rPr>
              <a:t> </a:t>
            </a:r>
            <a:r>
              <a:rPr spc="-60" dirty="0">
                <a:latin typeface="Trebuchet MS"/>
                <a:cs typeface="Trebuchet MS"/>
              </a:rPr>
              <a:t>медалью</a:t>
            </a:r>
            <a:endParaRPr dirty="0">
              <a:latin typeface="Trebuchet MS"/>
              <a:cs typeface="Trebuchet MS"/>
            </a:endParaRPr>
          </a:p>
          <a:p>
            <a:pPr marL="97790" marR="94615" algn="ctr">
              <a:lnSpc>
                <a:spcPct val="100000"/>
              </a:lnSpc>
            </a:pPr>
            <a:r>
              <a:rPr spc="-65" dirty="0">
                <a:latin typeface="Trebuchet MS"/>
                <a:cs typeface="Trebuchet MS"/>
              </a:rPr>
              <a:t>«За </a:t>
            </a:r>
            <a:r>
              <a:rPr spc="-60" dirty="0">
                <a:latin typeface="Trebuchet MS"/>
                <a:cs typeface="Trebuchet MS"/>
              </a:rPr>
              <a:t>особые </a:t>
            </a:r>
            <a:r>
              <a:rPr spc="-100" dirty="0">
                <a:latin typeface="Trebuchet MS"/>
                <a:cs typeface="Trebuchet MS"/>
              </a:rPr>
              <a:t>успехи</a:t>
            </a:r>
            <a:r>
              <a:rPr spc="-315" dirty="0">
                <a:latin typeface="Trebuchet MS"/>
                <a:cs typeface="Trebuchet MS"/>
              </a:rPr>
              <a:t> </a:t>
            </a:r>
            <a:r>
              <a:rPr spc="-70" dirty="0">
                <a:latin typeface="Trebuchet MS"/>
                <a:cs typeface="Trebuchet MS"/>
              </a:rPr>
              <a:t>в  </a:t>
            </a:r>
            <a:r>
              <a:rPr spc="-70" dirty="0" err="1">
                <a:latin typeface="Trebuchet MS"/>
                <a:cs typeface="Trebuchet MS"/>
              </a:rPr>
              <a:t>учении</a:t>
            </a:r>
            <a:r>
              <a:rPr spc="-70" dirty="0" smtClean="0">
                <a:latin typeface="Trebuchet MS"/>
                <a:cs typeface="Trebuchet MS"/>
              </a:rPr>
              <a:t>»</a:t>
            </a:r>
            <a:r>
              <a:rPr lang="ru-RU" spc="-70" dirty="0" smtClean="0">
                <a:latin typeface="Trebuchet MS"/>
                <a:cs typeface="Trebuchet MS"/>
              </a:rPr>
              <a:t> за 2018.</a:t>
            </a:r>
            <a:endParaRPr dirty="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pc="-55" dirty="0" smtClean="0">
                <a:latin typeface="Trebuchet MS"/>
                <a:cs typeface="Trebuchet MS"/>
              </a:rPr>
              <a:t>(</a:t>
            </a:r>
            <a:r>
              <a:rPr lang="ru-RU" spc="-55" dirty="0" smtClean="0">
                <a:latin typeface="Trebuchet MS"/>
                <a:cs typeface="Trebuchet MS"/>
              </a:rPr>
              <a:t>2018год -27 выпускников,</a:t>
            </a:r>
          </a:p>
        </p:txBody>
      </p:sp>
      <p:sp>
        <p:nvSpPr>
          <p:cNvPr id="8" name="object 91"/>
          <p:cNvSpPr txBox="1"/>
          <p:nvPr/>
        </p:nvSpPr>
        <p:spPr>
          <a:xfrm>
            <a:off x="4191000" y="1584905"/>
            <a:ext cx="4122419" cy="43216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50" dirty="0" smtClean="0">
                <a:latin typeface="Trebuchet MS"/>
                <a:cs typeface="Trebuchet MS"/>
              </a:rPr>
              <a:t>Учащиеся района на 32 экзаменах показали высокие результаты 80 и более баллов: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50" dirty="0" smtClean="0">
                <a:latin typeface="Trebuchet MS"/>
                <a:cs typeface="Trebuchet MS"/>
              </a:rPr>
              <a:t>1.МКОУ «</a:t>
            </a:r>
            <a:r>
              <a:rPr lang="ru-RU" b="1" spc="-150" dirty="0" err="1" smtClean="0">
                <a:latin typeface="Trebuchet MS"/>
                <a:cs typeface="Trebuchet MS"/>
              </a:rPr>
              <a:t>Новочуртахская</a:t>
            </a:r>
            <a:r>
              <a:rPr lang="ru-RU" b="1" spc="-150" dirty="0" smtClean="0">
                <a:latin typeface="Trebuchet MS"/>
                <a:cs typeface="Trebuchet MS"/>
              </a:rPr>
              <a:t> СОШ» - 4экз.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50" dirty="0" smtClean="0">
                <a:latin typeface="Trebuchet MS"/>
                <a:cs typeface="Trebuchet MS"/>
              </a:rPr>
              <a:t>2. МКОУ «</a:t>
            </a:r>
            <a:r>
              <a:rPr lang="ru-RU" b="1" spc="-150" dirty="0" err="1" smtClean="0">
                <a:latin typeface="Trebuchet MS"/>
                <a:cs typeface="Trebuchet MS"/>
              </a:rPr>
              <a:t>Тухчарская</a:t>
            </a:r>
            <a:r>
              <a:rPr lang="ru-RU" b="1" spc="-150" dirty="0" smtClean="0">
                <a:latin typeface="Trebuchet MS"/>
                <a:cs typeface="Trebuchet MS"/>
              </a:rPr>
              <a:t> СОШ» - 1экз.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50" dirty="0" smtClean="0">
                <a:latin typeface="Trebuchet MS"/>
                <a:cs typeface="Trebuchet MS"/>
              </a:rPr>
              <a:t>3. МКОУ «</a:t>
            </a:r>
            <a:r>
              <a:rPr lang="ru-RU" b="1" spc="-150" dirty="0" err="1" smtClean="0">
                <a:latin typeface="Trebuchet MS"/>
                <a:cs typeface="Trebuchet MS"/>
              </a:rPr>
              <a:t>Чапаевская</a:t>
            </a:r>
            <a:r>
              <a:rPr lang="ru-RU" b="1" spc="-150" dirty="0" smtClean="0">
                <a:latin typeface="Trebuchet MS"/>
                <a:cs typeface="Trebuchet MS"/>
              </a:rPr>
              <a:t> СОШ №1» - 5 экз.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50" dirty="0" smtClean="0">
                <a:latin typeface="Trebuchet MS"/>
                <a:cs typeface="Trebuchet MS"/>
              </a:rPr>
              <a:t>4. МКОУ «Гамияхская СОШ « -1 экз.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50" dirty="0" smtClean="0">
                <a:latin typeface="Trebuchet MS"/>
                <a:cs typeface="Trebuchet MS"/>
              </a:rPr>
              <a:t>5. МКОУ «Гамияхская СОШ №2» -1 экз.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50" dirty="0" smtClean="0">
                <a:latin typeface="Trebuchet MS"/>
                <a:cs typeface="Trebuchet MS"/>
              </a:rPr>
              <a:t>6. МКОУ «Новокулинская СОШ №2» -5 экз.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50" dirty="0" smtClean="0">
                <a:latin typeface="Trebuchet MS"/>
                <a:cs typeface="Trebuchet MS"/>
              </a:rPr>
              <a:t>7. МКОУ «</a:t>
            </a:r>
            <a:r>
              <a:rPr lang="ru-RU" b="1" spc="-150" dirty="0" err="1" smtClean="0">
                <a:latin typeface="Trebuchet MS"/>
                <a:cs typeface="Trebuchet MS"/>
              </a:rPr>
              <a:t>Новолакская</a:t>
            </a:r>
            <a:r>
              <a:rPr lang="ru-RU" b="1" spc="-150" dirty="0" smtClean="0">
                <a:latin typeface="Trebuchet MS"/>
                <a:cs typeface="Trebuchet MS"/>
              </a:rPr>
              <a:t> СОШ №1» -7 экз.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50" dirty="0" smtClean="0">
                <a:latin typeface="Trebuchet MS"/>
                <a:cs typeface="Trebuchet MS"/>
              </a:rPr>
              <a:t>8. МКОУ «</a:t>
            </a:r>
            <a:r>
              <a:rPr lang="ru-RU" b="1" spc="-150" dirty="0" err="1" smtClean="0">
                <a:latin typeface="Trebuchet MS"/>
                <a:cs typeface="Trebuchet MS"/>
              </a:rPr>
              <a:t>Новолакская</a:t>
            </a:r>
            <a:r>
              <a:rPr lang="ru-RU" b="1" spc="-150" dirty="0" smtClean="0">
                <a:latin typeface="Trebuchet MS"/>
                <a:cs typeface="Trebuchet MS"/>
              </a:rPr>
              <a:t> гимназия»-6экз.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50" dirty="0" smtClean="0">
                <a:latin typeface="Trebuchet MS"/>
                <a:cs typeface="Trebuchet MS"/>
              </a:rPr>
              <a:t>9. МКОУ «Шушинская СОШ» - 1 экз.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50" dirty="0" smtClean="0">
                <a:latin typeface="Trebuchet MS"/>
                <a:cs typeface="Trebuchet MS"/>
              </a:rPr>
              <a:t>10. МКОУ «</a:t>
            </a:r>
            <a:r>
              <a:rPr lang="ru-RU" b="1" spc="-150" dirty="0" err="1" smtClean="0">
                <a:latin typeface="Trebuchet MS"/>
                <a:cs typeface="Trebuchet MS"/>
              </a:rPr>
              <a:t>Чапаевская</a:t>
            </a:r>
            <a:r>
              <a:rPr lang="ru-RU" b="1" spc="-150" dirty="0" smtClean="0">
                <a:latin typeface="Trebuchet MS"/>
                <a:cs typeface="Trebuchet MS"/>
              </a:rPr>
              <a:t> СОШ №2» – 1экз.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b="1" spc="-150" dirty="0" smtClean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1" name="object 9"/>
          <p:cNvSpPr/>
          <p:nvPr/>
        </p:nvSpPr>
        <p:spPr>
          <a:xfrm>
            <a:off x="3293283" y="5486400"/>
            <a:ext cx="5315607" cy="11231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353695" algn="ctr">
              <a:lnSpc>
                <a:spcPct val="100000"/>
              </a:lnSpc>
              <a:spcBef>
                <a:spcPts val="100"/>
              </a:spcBef>
            </a:pPr>
            <a:r>
              <a:rPr lang="ru-RU" b="1" spc="-145" dirty="0" smtClean="0">
                <a:solidFill>
                  <a:srgbClr val="C00000"/>
                </a:solidFill>
                <a:latin typeface="Trebuchet MS"/>
                <a:cs typeface="Trebuchet MS"/>
              </a:rPr>
              <a:t>Не преодолели минимальный порог:</a:t>
            </a:r>
          </a:p>
          <a:p>
            <a:pPr marL="353695" algn="ctr">
              <a:lnSpc>
                <a:spcPct val="100000"/>
              </a:lnSpc>
              <a:spcBef>
                <a:spcPts val="100"/>
              </a:spcBef>
            </a:pPr>
            <a:r>
              <a:rPr lang="ru-RU" b="1" spc="-145" dirty="0" smtClean="0">
                <a:solidFill>
                  <a:srgbClr val="C00000"/>
                </a:solidFill>
                <a:latin typeface="Trebuchet MS"/>
                <a:cs typeface="Trebuchet MS"/>
              </a:rPr>
              <a:t> 1. Математика (баз) -22 уч-ся .</a:t>
            </a:r>
          </a:p>
          <a:p>
            <a:pPr marL="353695" algn="ctr">
              <a:lnSpc>
                <a:spcPct val="100000"/>
              </a:lnSpc>
              <a:spcBef>
                <a:spcPts val="100"/>
              </a:spcBef>
            </a:pPr>
            <a:r>
              <a:rPr lang="ru-RU" b="1" spc="-145" dirty="0" smtClean="0">
                <a:solidFill>
                  <a:srgbClr val="C00000"/>
                </a:solidFill>
                <a:latin typeface="Trebuchet MS"/>
                <a:cs typeface="Trebuchet MS"/>
              </a:rPr>
              <a:t>2. Русский язык -12 уч-ся.</a:t>
            </a:r>
            <a:endParaRPr lang="ru-RU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37203" y="1098803"/>
            <a:ext cx="5439156" cy="9707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59479" y="958596"/>
            <a:ext cx="4837176" cy="13639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63873" y="1124711"/>
            <a:ext cx="5332730" cy="864235"/>
          </a:xfrm>
          <a:custGeom>
            <a:avLst/>
            <a:gdLst/>
            <a:ahLst/>
            <a:cxnLst/>
            <a:rect l="l" t="t" r="r" b="b"/>
            <a:pathLst>
              <a:path w="5332730" h="864235">
                <a:moveTo>
                  <a:pt x="5332476" y="0"/>
                </a:moveTo>
                <a:lnTo>
                  <a:pt x="144017" y="0"/>
                </a:lnTo>
                <a:lnTo>
                  <a:pt x="98511" y="7345"/>
                </a:lnTo>
                <a:lnTo>
                  <a:pt x="58978" y="27797"/>
                </a:lnTo>
                <a:lnTo>
                  <a:pt x="27797" y="58978"/>
                </a:lnTo>
                <a:lnTo>
                  <a:pt x="7345" y="98511"/>
                </a:lnTo>
                <a:lnTo>
                  <a:pt x="0" y="144017"/>
                </a:lnTo>
                <a:lnTo>
                  <a:pt x="0" y="864108"/>
                </a:lnTo>
                <a:lnTo>
                  <a:pt x="5188458" y="864108"/>
                </a:lnTo>
                <a:lnTo>
                  <a:pt x="5233964" y="856762"/>
                </a:lnTo>
                <a:lnTo>
                  <a:pt x="5273497" y="836310"/>
                </a:lnTo>
                <a:lnTo>
                  <a:pt x="5304678" y="805129"/>
                </a:lnTo>
                <a:lnTo>
                  <a:pt x="5325130" y="765596"/>
                </a:lnTo>
                <a:lnTo>
                  <a:pt x="5332476" y="720089"/>
                </a:lnTo>
                <a:lnTo>
                  <a:pt x="5332476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81984" y="2179320"/>
            <a:ext cx="5247132" cy="44988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66388" y="2109216"/>
            <a:ext cx="4914900" cy="47045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07891" y="2205482"/>
            <a:ext cx="5140960" cy="4392295"/>
          </a:xfrm>
          <a:custGeom>
            <a:avLst/>
            <a:gdLst/>
            <a:ahLst/>
            <a:cxnLst/>
            <a:rect l="l" t="t" r="r" b="b"/>
            <a:pathLst>
              <a:path w="5140959" h="4392295">
                <a:moveTo>
                  <a:pt x="5140833" y="0"/>
                </a:moveTo>
                <a:lnTo>
                  <a:pt x="732028" y="0"/>
                </a:lnTo>
                <a:lnTo>
                  <a:pt x="683902" y="1557"/>
                </a:lnTo>
                <a:lnTo>
                  <a:pt x="636606" y="6164"/>
                </a:lnTo>
                <a:lnTo>
                  <a:pt x="590238" y="13726"/>
                </a:lnTo>
                <a:lnTo>
                  <a:pt x="544893" y="24144"/>
                </a:lnTo>
                <a:lnTo>
                  <a:pt x="500668" y="37323"/>
                </a:lnTo>
                <a:lnTo>
                  <a:pt x="457660" y="53167"/>
                </a:lnTo>
                <a:lnTo>
                  <a:pt x="415964" y="71578"/>
                </a:lnTo>
                <a:lnTo>
                  <a:pt x="375678" y="92460"/>
                </a:lnTo>
                <a:lnTo>
                  <a:pt x="336899" y="115717"/>
                </a:lnTo>
                <a:lnTo>
                  <a:pt x="299722" y="141252"/>
                </a:lnTo>
                <a:lnTo>
                  <a:pt x="264243" y="168969"/>
                </a:lnTo>
                <a:lnTo>
                  <a:pt x="230561" y="198770"/>
                </a:lnTo>
                <a:lnTo>
                  <a:pt x="198770" y="230561"/>
                </a:lnTo>
                <a:lnTo>
                  <a:pt x="168969" y="264243"/>
                </a:lnTo>
                <a:lnTo>
                  <a:pt x="141252" y="299722"/>
                </a:lnTo>
                <a:lnTo>
                  <a:pt x="115717" y="336899"/>
                </a:lnTo>
                <a:lnTo>
                  <a:pt x="92460" y="375678"/>
                </a:lnTo>
                <a:lnTo>
                  <a:pt x="71578" y="415964"/>
                </a:lnTo>
                <a:lnTo>
                  <a:pt x="53167" y="457660"/>
                </a:lnTo>
                <a:lnTo>
                  <a:pt x="37323" y="500668"/>
                </a:lnTo>
                <a:lnTo>
                  <a:pt x="24144" y="544893"/>
                </a:lnTo>
                <a:lnTo>
                  <a:pt x="13726" y="590238"/>
                </a:lnTo>
                <a:lnTo>
                  <a:pt x="6164" y="636606"/>
                </a:lnTo>
                <a:lnTo>
                  <a:pt x="1557" y="683902"/>
                </a:lnTo>
                <a:lnTo>
                  <a:pt x="0" y="732027"/>
                </a:lnTo>
                <a:lnTo>
                  <a:pt x="0" y="4392168"/>
                </a:lnTo>
                <a:lnTo>
                  <a:pt x="4408805" y="4392168"/>
                </a:lnTo>
                <a:lnTo>
                  <a:pt x="4456930" y="4390610"/>
                </a:lnTo>
                <a:lnTo>
                  <a:pt x="4504226" y="4386003"/>
                </a:lnTo>
                <a:lnTo>
                  <a:pt x="4550594" y="4378443"/>
                </a:lnTo>
                <a:lnTo>
                  <a:pt x="4595939" y="4368025"/>
                </a:lnTo>
                <a:lnTo>
                  <a:pt x="4640164" y="4354847"/>
                </a:lnTo>
                <a:lnTo>
                  <a:pt x="4683172" y="4339005"/>
                </a:lnTo>
                <a:lnTo>
                  <a:pt x="4724868" y="4320595"/>
                </a:lnTo>
                <a:lnTo>
                  <a:pt x="4765154" y="4299715"/>
                </a:lnTo>
                <a:lnTo>
                  <a:pt x="4803933" y="4276459"/>
                </a:lnTo>
                <a:lnTo>
                  <a:pt x="4841110" y="4250925"/>
                </a:lnTo>
                <a:lnTo>
                  <a:pt x="4876589" y="4223210"/>
                </a:lnTo>
                <a:lnTo>
                  <a:pt x="4910271" y="4193409"/>
                </a:lnTo>
                <a:lnTo>
                  <a:pt x="4942062" y="4161619"/>
                </a:lnTo>
                <a:lnTo>
                  <a:pt x="4971863" y="4127937"/>
                </a:lnTo>
                <a:lnTo>
                  <a:pt x="4999580" y="4092459"/>
                </a:lnTo>
                <a:lnTo>
                  <a:pt x="5025115" y="4055282"/>
                </a:lnTo>
                <a:lnTo>
                  <a:pt x="5048372" y="4016501"/>
                </a:lnTo>
                <a:lnTo>
                  <a:pt x="5069254" y="3976215"/>
                </a:lnTo>
                <a:lnTo>
                  <a:pt x="5087665" y="3934518"/>
                </a:lnTo>
                <a:lnTo>
                  <a:pt x="5103509" y="3891507"/>
                </a:lnTo>
                <a:lnTo>
                  <a:pt x="5116688" y="3847279"/>
                </a:lnTo>
                <a:lnTo>
                  <a:pt x="5127106" y="3801931"/>
                </a:lnTo>
                <a:lnTo>
                  <a:pt x="5134668" y="3755559"/>
                </a:lnTo>
                <a:lnTo>
                  <a:pt x="5139275" y="3708258"/>
                </a:lnTo>
                <a:lnTo>
                  <a:pt x="5140833" y="3660127"/>
                </a:lnTo>
                <a:lnTo>
                  <a:pt x="5140833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026924" y="1124711"/>
            <a:ext cx="4851400" cy="5252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800" b="1" spc="-190" dirty="0">
                <a:solidFill>
                  <a:srgbClr val="FF0000"/>
                </a:solidFill>
                <a:latin typeface="Trebuchet MS"/>
                <a:cs typeface="Trebuchet MS"/>
              </a:rPr>
              <a:t>Демография</a:t>
            </a:r>
            <a:endParaRPr sz="2800" dirty="0">
              <a:latin typeface="Trebuchet MS"/>
              <a:cs typeface="Trebuchet MS"/>
            </a:endParaRPr>
          </a:p>
          <a:p>
            <a:pPr marL="469900" indent="-457200">
              <a:lnSpc>
                <a:spcPct val="100000"/>
              </a:lnSpc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800" b="1" spc="-180" dirty="0">
                <a:solidFill>
                  <a:srgbClr val="FF0000"/>
                </a:solidFill>
                <a:latin typeface="Trebuchet MS"/>
                <a:cs typeface="Trebuchet MS"/>
              </a:rPr>
              <a:t>Развитие</a:t>
            </a:r>
            <a:r>
              <a:rPr sz="2800" b="1" spc="-229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b="1" spc="-140" dirty="0">
                <a:solidFill>
                  <a:srgbClr val="FF0000"/>
                </a:solidFill>
                <a:latin typeface="Trebuchet MS"/>
                <a:cs typeface="Trebuchet MS"/>
              </a:rPr>
              <a:t>образования</a:t>
            </a:r>
            <a:endParaRPr sz="2800" dirty="0">
              <a:latin typeface="Trebuchet MS"/>
              <a:cs typeface="Trebuchet MS"/>
            </a:endParaRPr>
          </a:p>
          <a:p>
            <a:pPr marL="615315" lvl="1" indent="-286385">
              <a:lnSpc>
                <a:spcPct val="100000"/>
              </a:lnSpc>
              <a:spcBef>
                <a:spcPts val="1545"/>
              </a:spcBef>
              <a:buFont typeface="Arial"/>
              <a:buChar char="•"/>
              <a:tabLst>
                <a:tab pos="615315" algn="l"/>
                <a:tab pos="615950" algn="l"/>
              </a:tabLst>
            </a:pPr>
            <a:r>
              <a:rPr sz="1600" b="1" spc="-100" dirty="0">
                <a:latin typeface="Trebuchet MS"/>
                <a:cs typeface="Trebuchet MS"/>
              </a:rPr>
              <a:t>создание </a:t>
            </a:r>
            <a:r>
              <a:rPr sz="1600" b="1" spc="-105" dirty="0">
                <a:latin typeface="Trebuchet MS"/>
                <a:cs typeface="Trebuchet MS"/>
              </a:rPr>
              <a:t>условий </a:t>
            </a:r>
            <a:r>
              <a:rPr sz="1600" b="1" spc="-100" dirty="0">
                <a:latin typeface="Trebuchet MS"/>
                <a:cs typeface="Trebuchet MS"/>
              </a:rPr>
              <a:t>для</a:t>
            </a:r>
            <a:r>
              <a:rPr sz="1600" b="1" spc="-200" dirty="0">
                <a:latin typeface="Trebuchet MS"/>
                <a:cs typeface="Trebuchet MS"/>
              </a:rPr>
              <a:t> </a:t>
            </a:r>
            <a:r>
              <a:rPr sz="1600" b="1" spc="-120" dirty="0">
                <a:latin typeface="Trebuchet MS"/>
                <a:cs typeface="Trebuchet MS"/>
              </a:rPr>
              <a:t>осуществления</a:t>
            </a:r>
            <a:endParaRPr sz="1600" dirty="0">
              <a:latin typeface="Trebuchet MS"/>
              <a:cs typeface="Trebuchet MS"/>
            </a:endParaRPr>
          </a:p>
          <a:p>
            <a:pPr marL="615315" marR="5080">
              <a:lnSpc>
                <a:spcPct val="100000"/>
              </a:lnSpc>
            </a:pPr>
            <a:r>
              <a:rPr sz="1600" b="1" spc="-100" dirty="0">
                <a:latin typeface="Trebuchet MS"/>
                <a:cs typeface="Trebuchet MS"/>
              </a:rPr>
              <a:t>трудовой </a:t>
            </a:r>
            <a:r>
              <a:rPr sz="1600" b="1" spc="-120" dirty="0">
                <a:latin typeface="Trebuchet MS"/>
                <a:cs typeface="Trebuchet MS"/>
              </a:rPr>
              <a:t>деятельности </a:t>
            </a:r>
            <a:r>
              <a:rPr sz="1600" b="1" spc="-105" dirty="0">
                <a:latin typeface="Trebuchet MS"/>
                <a:cs typeface="Trebuchet MS"/>
              </a:rPr>
              <a:t>женщин, </a:t>
            </a:r>
            <a:r>
              <a:rPr sz="1600" b="1" spc="-80" dirty="0">
                <a:latin typeface="Trebuchet MS"/>
                <a:cs typeface="Trebuchet MS"/>
              </a:rPr>
              <a:t>имеющих  </a:t>
            </a:r>
            <a:r>
              <a:rPr sz="1600" b="1" spc="-135" dirty="0">
                <a:latin typeface="Trebuchet MS"/>
                <a:cs typeface="Trebuchet MS"/>
              </a:rPr>
              <a:t>детей, </a:t>
            </a:r>
            <a:r>
              <a:rPr sz="1600" b="1" spc="-90" dirty="0">
                <a:latin typeface="Trebuchet MS"/>
                <a:cs typeface="Trebuchet MS"/>
              </a:rPr>
              <a:t>включая </a:t>
            </a:r>
            <a:r>
              <a:rPr sz="1600" b="1" spc="-110" dirty="0">
                <a:latin typeface="Trebuchet MS"/>
                <a:cs typeface="Trebuchet MS"/>
              </a:rPr>
              <a:t>достижение</a:t>
            </a:r>
            <a:r>
              <a:rPr sz="1600" b="1" spc="-229" dirty="0">
                <a:latin typeface="Trebuchet MS"/>
                <a:cs typeface="Trebuchet MS"/>
              </a:rPr>
              <a:t> </a:t>
            </a:r>
            <a:r>
              <a:rPr sz="1600" b="1" spc="-105" dirty="0">
                <a:latin typeface="Trebuchet MS"/>
                <a:cs typeface="Trebuchet MS"/>
              </a:rPr>
              <a:t>100-процентной  </a:t>
            </a:r>
            <a:r>
              <a:rPr sz="1600" b="1" spc="-114" dirty="0" err="1">
                <a:latin typeface="Trebuchet MS"/>
                <a:cs typeface="Trebuchet MS"/>
              </a:rPr>
              <a:t>доступности</a:t>
            </a:r>
            <a:r>
              <a:rPr sz="1600" b="1" spc="-114" dirty="0">
                <a:latin typeface="Trebuchet MS"/>
                <a:cs typeface="Trebuchet MS"/>
              </a:rPr>
              <a:t> </a:t>
            </a:r>
            <a:r>
              <a:rPr sz="1600" b="1" spc="-125" dirty="0" smtClean="0">
                <a:latin typeface="Trebuchet MS"/>
                <a:cs typeface="Trebuchet MS"/>
              </a:rPr>
              <a:t> </a:t>
            </a:r>
            <a:r>
              <a:rPr sz="1600" b="1" spc="-90" dirty="0">
                <a:latin typeface="Trebuchet MS"/>
                <a:cs typeface="Trebuchet MS"/>
              </a:rPr>
              <a:t>дошкольного  </a:t>
            </a:r>
            <a:r>
              <a:rPr sz="1600" b="1" spc="-85" dirty="0">
                <a:latin typeface="Trebuchet MS"/>
                <a:cs typeface="Trebuchet MS"/>
              </a:rPr>
              <a:t>образования </a:t>
            </a:r>
            <a:r>
              <a:rPr sz="1600" b="1" spc="-100" dirty="0">
                <a:latin typeface="Trebuchet MS"/>
                <a:cs typeface="Trebuchet MS"/>
              </a:rPr>
              <a:t>для </a:t>
            </a:r>
            <a:r>
              <a:rPr sz="1600" b="1" spc="-125" dirty="0">
                <a:latin typeface="Trebuchet MS"/>
                <a:cs typeface="Trebuchet MS"/>
              </a:rPr>
              <a:t>детей </a:t>
            </a:r>
            <a:r>
              <a:rPr sz="1600" b="1" spc="-85" dirty="0">
                <a:latin typeface="Trebuchet MS"/>
                <a:cs typeface="Trebuchet MS"/>
              </a:rPr>
              <a:t>в </a:t>
            </a:r>
            <a:r>
              <a:rPr sz="1600" b="1" spc="-110" dirty="0">
                <a:latin typeface="Trebuchet MS"/>
                <a:cs typeface="Trebuchet MS"/>
              </a:rPr>
              <a:t>возрасте </a:t>
            </a:r>
            <a:r>
              <a:rPr sz="1600" b="1" spc="-70" dirty="0">
                <a:latin typeface="Trebuchet MS"/>
                <a:cs typeface="Trebuchet MS"/>
              </a:rPr>
              <a:t>до</a:t>
            </a:r>
            <a:r>
              <a:rPr sz="1600" b="1" spc="-335" dirty="0">
                <a:latin typeface="Trebuchet MS"/>
                <a:cs typeface="Trebuchet MS"/>
              </a:rPr>
              <a:t> </a:t>
            </a:r>
            <a:r>
              <a:rPr sz="1600" b="1" spc="-145" dirty="0">
                <a:latin typeface="Trebuchet MS"/>
                <a:cs typeface="Trebuchet MS"/>
              </a:rPr>
              <a:t>трех</a:t>
            </a:r>
            <a:endParaRPr sz="1600" dirty="0">
              <a:latin typeface="Trebuchet MS"/>
              <a:cs typeface="Trebuchet MS"/>
            </a:endParaRPr>
          </a:p>
          <a:p>
            <a:pPr marL="615315">
              <a:lnSpc>
                <a:spcPct val="100000"/>
              </a:lnSpc>
              <a:spcBef>
                <a:spcPts val="5"/>
              </a:spcBef>
            </a:pPr>
            <a:r>
              <a:rPr sz="1600" b="1" spc="-145" dirty="0">
                <a:latin typeface="Trebuchet MS"/>
                <a:cs typeface="Trebuchet MS"/>
              </a:rPr>
              <a:t>лет;</a:t>
            </a:r>
            <a:endParaRPr sz="1600" dirty="0">
              <a:latin typeface="Trebuchet MS"/>
              <a:cs typeface="Trebuchet MS"/>
            </a:endParaRPr>
          </a:p>
          <a:p>
            <a:pPr marL="615315" lvl="1" indent="-286385">
              <a:lnSpc>
                <a:spcPct val="100000"/>
              </a:lnSpc>
              <a:buFont typeface="Arial"/>
              <a:buChar char="•"/>
              <a:tabLst>
                <a:tab pos="615315" algn="l"/>
                <a:tab pos="615950" algn="l"/>
              </a:tabLst>
            </a:pPr>
            <a:r>
              <a:rPr sz="1600" b="1" spc="-114" dirty="0">
                <a:latin typeface="Trebuchet MS"/>
                <a:cs typeface="Trebuchet MS"/>
              </a:rPr>
              <a:t>обеспечение</a:t>
            </a:r>
            <a:r>
              <a:rPr sz="1600" b="1" spc="-155" dirty="0">
                <a:latin typeface="Trebuchet MS"/>
                <a:cs typeface="Trebuchet MS"/>
              </a:rPr>
              <a:t> </a:t>
            </a:r>
            <a:r>
              <a:rPr sz="1600" b="1" spc="-100" dirty="0">
                <a:latin typeface="Trebuchet MS"/>
                <a:cs typeface="Trebuchet MS"/>
              </a:rPr>
              <a:t>глобальной</a:t>
            </a:r>
            <a:endParaRPr sz="1600" dirty="0">
              <a:latin typeface="Trebuchet MS"/>
              <a:cs typeface="Trebuchet MS"/>
            </a:endParaRPr>
          </a:p>
          <a:p>
            <a:pPr marL="615315" marR="723900">
              <a:lnSpc>
                <a:spcPct val="100000"/>
              </a:lnSpc>
            </a:pPr>
            <a:r>
              <a:rPr sz="1600" b="1" spc="-105" dirty="0">
                <a:latin typeface="Trebuchet MS"/>
                <a:cs typeface="Trebuchet MS"/>
              </a:rPr>
              <a:t>конкурентоспособности </a:t>
            </a:r>
            <a:r>
              <a:rPr sz="1600" b="1" spc="-114" dirty="0">
                <a:latin typeface="Trebuchet MS"/>
                <a:cs typeface="Trebuchet MS"/>
              </a:rPr>
              <a:t>российского  </a:t>
            </a:r>
            <a:r>
              <a:rPr sz="1600" b="1" spc="-90" dirty="0">
                <a:latin typeface="Trebuchet MS"/>
                <a:cs typeface="Trebuchet MS"/>
              </a:rPr>
              <a:t>образования, </a:t>
            </a:r>
            <a:r>
              <a:rPr sz="1600" b="1" spc="-110" dirty="0">
                <a:latin typeface="Trebuchet MS"/>
                <a:cs typeface="Trebuchet MS"/>
              </a:rPr>
              <a:t>вхождение</a:t>
            </a:r>
            <a:r>
              <a:rPr sz="1600" b="1" spc="-215" dirty="0">
                <a:latin typeface="Trebuchet MS"/>
                <a:cs typeface="Trebuchet MS"/>
              </a:rPr>
              <a:t> </a:t>
            </a:r>
            <a:r>
              <a:rPr sz="1600" b="1" spc="-110" dirty="0">
                <a:latin typeface="Trebuchet MS"/>
                <a:cs typeface="Trebuchet MS"/>
              </a:rPr>
              <a:t>Российской</a:t>
            </a:r>
            <a:endParaRPr sz="1600" dirty="0">
              <a:latin typeface="Trebuchet MS"/>
              <a:cs typeface="Trebuchet MS"/>
            </a:endParaRPr>
          </a:p>
          <a:p>
            <a:pPr marL="615315">
              <a:lnSpc>
                <a:spcPct val="100000"/>
              </a:lnSpc>
            </a:pPr>
            <a:r>
              <a:rPr sz="1600" b="1" spc="-95" dirty="0">
                <a:latin typeface="Trebuchet MS"/>
                <a:cs typeface="Trebuchet MS"/>
              </a:rPr>
              <a:t>Федерации </a:t>
            </a:r>
            <a:r>
              <a:rPr sz="1600" b="1" spc="-85" dirty="0">
                <a:latin typeface="Trebuchet MS"/>
                <a:cs typeface="Trebuchet MS"/>
              </a:rPr>
              <a:t>в </a:t>
            </a:r>
            <a:r>
              <a:rPr sz="1600" b="1" spc="-114" dirty="0">
                <a:latin typeface="Trebuchet MS"/>
                <a:cs typeface="Trebuchet MS"/>
              </a:rPr>
              <a:t>число </a:t>
            </a:r>
            <a:r>
              <a:rPr sz="1600" b="1" spc="-135" dirty="0">
                <a:latin typeface="Trebuchet MS"/>
                <a:cs typeface="Trebuchet MS"/>
              </a:rPr>
              <a:t>10 </a:t>
            </a:r>
            <a:r>
              <a:rPr sz="1600" b="1" spc="-110" dirty="0">
                <a:latin typeface="Trebuchet MS"/>
                <a:cs typeface="Trebuchet MS"/>
              </a:rPr>
              <a:t>ведущих </a:t>
            </a:r>
            <a:r>
              <a:rPr sz="1600" b="1" spc="-114" dirty="0">
                <a:latin typeface="Trebuchet MS"/>
                <a:cs typeface="Trebuchet MS"/>
              </a:rPr>
              <a:t>стран</a:t>
            </a:r>
            <a:r>
              <a:rPr sz="1600" b="1" spc="-340" dirty="0">
                <a:latin typeface="Trebuchet MS"/>
                <a:cs typeface="Trebuchet MS"/>
              </a:rPr>
              <a:t> </a:t>
            </a:r>
            <a:r>
              <a:rPr sz="1600" b="1" spc="-60" dirty="0">
                <a:latin typeface="Trebuchet MS"/>
                <a:cs typeface="Trebuchet MS"/>
              </a:rPr>
              <a:t>мира</a:t>
            </a:r>
            <a:endParaRPr sz="1600" dirty="0">
              <a:latin typeface="Trebuchet MS"/>
              <a:cs typeface="Trebuchet MS"/>
            </a:endParaRPr>
          </a:p>
          <a:p>
            <a:pPr marL="615315">
              <a:lnSpc>
                <a:spcPct val="100000"/>
              </a:lnSpc>
            </a:pPr>
            <a:r>
              <a:rPr sz="1600" b="1" spc="-75" dirty="0">
                <a:latin typeface="Trebuchet MS"/>
                <a:cs typeface="Trebuchet MS"/>
              </a:rPr>
              <a:t>по </a:t>
            </a:r>
            <a:r>
              <a:rPr sz="1600" b="1" spc="-130" dirty="0">
                <a:latin typeface="Trebuchet MS"/>
                <a:cs typeface="Trebuchet MS"/>
              </a:rPr>
              <a:t>качеству </a:t>
            </a:r>
            <a:r>
              <a:rPr sz="1600" b="1" spc="-105" dirty="0">
                <a:latin typeface="Trebuchet MS"/>
                <a:cs typeface="Trebuchet MS"/>
              </a:rPr>
              <a:t>общего</a:t>
            </a:r>
            <a:r>
              <a:rPr sz="1600" b="1" spc="-220" dirty="0">
                <a:latin typeface="Trebuchet MS"/>
                <a:cs typeface="Trebuchet MS"/>
              </a:rPr>
              <a:t> </a:t>
            </a:r>
            <a:r>
              <a:rPr sz="1600" b="1" spc="-85" dirty="0">
                <a:latin typeface="Trebuchet MS"/>
                <a:cs typeface="Trebuchet MS"/>
              </a:rPr>
              <a:t>образования;</a:t>
            </a:r>
            <a:endParaRPr sz="1600" dirty="0">
              <a:latin typeface="Trebuchet MS"/>
              <a:cs typeface="Trebuchet MS"/>
            </a:endParaRPr>
          </a:p>
          <a:p>
            <a:pPr marL="615315" marR="622935" lvl="1" indent="-286385">
              <a:lnSpc>
                <a:spcPct val="100000"/>
              </a:lnSpc>
              <a:buFont typeface="Arial"/>
              <a:buChar char="•"/>
              <a:tabLst>
                <a:tab pos="615315" algn="l"/>
                <a:tab pos="615950" algn="l"/>
              </a:tabLst>
            </a:pPr>
            <a:r>
              <a:rPr sz="1600" b="1" spc="-105" dirty="0">
                <a:latin typeface="Trebuchet MS"/>
                <a:cs typeface="Trebuchet MS"/>
              </a:rPr>
              <a:t>воспитание </a:t>
            </a:r>
            <a:r>
              <a:rPr sz="1600" b="1" spc="-90" dirty="0">
                <a:latin typeface="Trebuchet MS"/>
                <a:cs typeface="Trebuchet MS"/>
              </a:rPr>
              <a:t>гармонично развитой </a:t>
            </a:r>
            <a:r>
              <a:rPr sz="1600" b="1" spc="-75" dirty="0">
                <a:latin typeface="Trebuchet MS"/>
                <a:cs typeface="Trebuchet MS"/>
              </a:rPr>
              <a:t>и  </a:t>
            </a:r>
            <a:r>
              <a:rPr sz="1600" b="1" spc="-90" dirty="0">
                <a:latin typeface="Trebuchet MS"/>
                <a:cs typeface="Trebuchet MS"/>
              </a:rPr>
              <a:t>социально </a:t>
            </a:r>
            <a:r>
              <a:rPr sz="1600" b="1" spc="-120" dirty="0">
                <a:latin typeface="Trebuchet MS"/>
                <a:cs typeface="Trebuchet MS"/>
              </a:rPr>
              <a:t>ответственной </a:t>
            </a:r>
            <a:r>
              <a:rPr sz="1600" b="1" spc="-110" dirty="0">
                <a:latin typeface="Trebuchet MS"/>
                <a:cs typeface="Trebuchet MS"/>
              </a:rPr>
              <a:t>личности</a:t>
            </a:r>
            <a:r>
              <a:rPr sz="1600" b="1" spc="-175" dirty="0">
                <a:latin typeface="Trebuchet MS"/>
                <a:cs typeface="Trebuchet MS"/>
              </a:rPr>
              <a:t> </a:t>
            </a:r>
            <a:r>
              <a:rPr sz="1600" b="1" spc="-80" dirty="0">
                <a:latin typeface="Trebuchet MS"/>
                <a:cs typeface="Trebuchet MS"/>
              </a:rPr>
              <a:t>на</a:t>
            </a:r>
            <a:endParaRPr sz="1600" dirty="0">
              <a:latin typeface="Trebuchet MS"/>
              <a:cs typeface="Trebuchet MS"/>
            </a:endParaRPr>
          </a:p>
          <a:p>
            <a:pPr marL="615315" marR="331470">
              <a:lnSpc>
                <a:spcPct val="100000"/>
              </a:lnSpc>
            </a:pPr>
            <a:r>
              <a:rPr sz="1600" b="1" spc="-100" dirty="0">
                <a:latin typeface="Trebuchet MS"/>
                <a:cs typeface="Trebuchet MS"/>
              </a:rPr>
              <a:t>основе </a:t>
            </a:r>
            <a:r>
              <a:rPr sz="1600" b="1" spc="-105" dirty="0">
                <a:latin typeface="Trebuchet MS"/>
                <a:cs typeface="Trebuchet MS"/>
              </a:rPr>
              <a:t>духовно-нравственных</a:t>
            </a:r>
            <a:r>
              <a:rPr sz="1600" b="1" spc="-235" dirty="0">
                <a:latin typeface="Trebuchet MS"/>
                <a:cs typeface="Trebuchet MS"/>
              </a:rPr>
              <a:t> </a:t>
            </a:r>
            <a:r>
              <a:rPr sz="1600" b="1" spc="-114" dirty="0">
                <a:latin typeface="Trebuchet MS"/>
                <a:cs typeface="Trebuchet MS"/>
              </a:rPr>
              <a:t>ценностей  </a:t>
            </a:r>
            <a:r>
              <a:rPr sz="1600" b="1" spc="-85" dirty="0">
                <a:latin typeface="Trebuchet MS"/>
                <a:cs typeface="Trebuchet MS"/>
              </a:rPr>
              <a:t>народов </a:t>
            </a:r>
            <a:r>
              <a:rPr sz="1600" b="1" spc="-110" dirty="0">
                <a:latin typeface="Trebuchet MS"/>
                <a:cs typeface="Trebuchet MS"/>
              </a:rPr>
              <a:t>Российской</a:t>
            </a:r>
            <a:r>
              <a:rPr sz="1600" b="1" spc="-190" dirty="0">
                <a:latin typeface="Trebuchet MS"/>
                <a:cs typeface="Trebuchet MS"/>
              </a:rPr>
              <a:t> </a:t>
            </a:r>
            <a:r>
              <a:rPr sz="1600" b="1" spc="-105" dirty="0">
                <a:latin typeface="Trebuchet MS"/>
                <a:cs typeface="Trebuchet MS"/>
              </a:rPr>
              <a:t>Федерации,</a:t>
            </a:r>
            <a:endParaRPr sz="1600" dirty="0">
              <a:latin typeface="Trebuchet MS"/>
              <a:cs typeface="Trebuchet MS"/>
            </a:endParaRPr>
          </a:p>
          <a:p>
            <a:pPr marL="615315" marR="320675">
              <a:lnSpc>
                <a:spcPct val="100000"/>
              </a:lnSpc>
              <a:spcBef>
                <a:spcPts val="5"/>
              </a:spcBef>
            </a:pPr>
            <a:r>
              <a:rPr sz="1600" b="1" spc="-120" dirty="0">
                <a:latin typeface="Trebuchet MS"/>
                <a:cs typeface="Trebuchet MS"/>
              </a:rPr>
              <a:t>исторических </a:t>
            </a:r>
            <a:r>
              <a:rPr sz="1600" b="1" spc="-75" dirty="0">
                <a:latin typeface="Trebuchet MS"/>
                <a:cs typeface="Trebuchet MS"/>
              </a:rPr>
              <a:t>и</a:t>
            </a:r>
            <a:r>
              <a:rPr sz="1600" b="1" spc="-175" dirty="0">
                <a:latin typeface="Trebuchet MS"/>
                <a:cs typeface="Trebuchet MS"/>
              </a:rPr>
              <a:t> </a:t>
            </a:r>
            <a:r>
              <a:rPr sz="1600" b="1" spc="-100" dirty="0">
                <a:latin typeface="Trebuchet MS"/>
                <a:cs typeface="Trebuchet MS"/>
              </a:rPr>
              <a:t>национально-культурных  </a:t>
            </a:r>
            <a:r>
              <a:rPr sz="1600" b="1" spc="-85" dirty="0">
                <a:latin typeface="Trebuchet MS"/>
                <a:cs typeface="Trebuchet MS"/>
              </a:rPr>
              <a:t>традиций</a:t>
            </a:r>
            <a:endParaRPr sz="160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13816" y="41148"/>
            <a:ext cx="8330183" cy="762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813816" y="391774"/>
            <a:ext cx="786510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77975" marR="5080" indent="-1565910">
              <a:lnSpc>
                <a:spcPct val="100000"/>
              </a:lnSpc>
              <a:spcBef>
                <a:spcPts val="100"/>
              </a:spcBef>
            </a:pPr>
            <a:r>
              <a:rPr sz="1800" b="1" spc="-114" dirty="0">
                <a:solidFill>
                  <a:srgbClr val="002060"/>
                </a:solidFill>
                <a:latin typeface="+mn-lt"/>
              </a:rPr>
              <a:t>Указ</a:t>
            </a:r>
            <a:r>
              <a:rPr sz="1800" b="1" spc="-135" dirty="0">
                <a:solidFill>
                  <a:srgbClr val="002060"/>
                </a:solidFill>
                <a:latin typeface="+mn-lt"/>
              </a:rPr>
              <a:t> </a:t>
            </a:r>
            <a:r>
              <a:rPr sz="1800" b="1" spc="-100" dirty="0">
                <a:solidFill>
                  <a:srgbClr val="002060"/>
                </a:solidFill>
                <a:latin typeface="+mn-lt"/>
              </a:rPr>
              <a:t>Президента</a:t>
            </a:r>
            <a:r>
              <a:rPr sz="1800" b="1" spc="-145" dirty="0">
                <a:solidFill>
                  <a:srgbClr val="002060"/>
                </a:solidFill>
                <a:latin typeface="+mn-lt"/>
              </a:rPr>
              <a:t> </a:t>
            </a:r>
            <a:r>
              <a:rPr sz="1800" b="1" spc="-105" dirty="0">
                <a:solidFill>
                  <a:srgbClr val="002060"/>
                </a:solidFill>
                <a:latin typeface="+mn-lt"/>
              </a:rPr>
              <a:t>РФ</a:t>
            </a:r>
            <a:r>
              <a:rPr sz="1800" b="1" spc="-145" dirty="0">
                <a:solidFill>
                  <a:srgbClr val="002060"/>
                </a:solidFill>
                <a:latin typeface="+mn-lt"/>
              </a:rPr>
              <a:t> </a:t>
            </a:r>
            <a:r>
              <a:rPr sz="1800" b="1" spc="-120" dirty="0">
                <a:solidFill>
                  <a:srgbClr val="002060"/>
                </a:solidFill>
                <a:latin typeface="+mn-lt"/>
              </a:rPr>
              <a:t>от</a:t>
            </a:r>
            <a:r>
              <a:rPr sz="1800" b="1" spc="-125" dirty="0">
                <a:solidFill>
                  <a:srgbClr val="002060"/>
                </a:solidFill>
                <a:latin typeface="+mn-lt"/>
              </a:rPr>
              <a:t> </a:t>
            </a:r>
            <a:r>
              <a:rPr sz="1800" b="1" spc="-135" dirty="0">
                <a:solidFill>
                  <a:srgbClr val="002060"/>
                </a:solidFill>
                <a:latin typeface="+mn-lt"/>
              </a:rPr>
              <a:t>7</a:t>
            </a:r>
            <a:r>
              <a:rPr sz="1800" b="1" spc="-125" dirty="0">
                <a:solidFill>
                  <a:srgbClr val="002060"/>
                </a:solidFill>
                <a:latin typeface="+mn-lt"/>
              </a:rPr>
              <a:t> </a:t>
            </a:r>
            <a:r>
              <a:rPr sz="1800" b="1" spc="-65" dirty="0">
                <a:solidFill>
                  <a:srgbClr val="002060"/>
                </a:solidFill>
                <a:latin typeface="+mn-lt"/>
              </a:rPr>
              <a:t>мая</a:t>
            </a:r>
            <a:r>
              <a:rPr sz="1800" b="1" spc="-130" dirty="0">
                <a:solidFill>
                  <a:srgbClr val="002060"/>
                </a:solidFill>
                <a:latin typeface="+mn-lt"/>
              </a:rPr>
              <a:t> </a:t>
            </a:r>
            <a:r>
              <a:rPr sz="1800" b="1" spc="-135" dirty="0">
                <a:solidFill>
                  <a:srgbClr val="002060"/>
                </a:solidFill>
                <a:latin typeface="+mn-lt"/>
              </a:rPr>
              <a:t>2018</a:t>
            </a:r>
            <a:r>
              <a:rPr sz="1800" b="1" spc="-125" dirty="0">
                <a:solidFill>
                  <a:srgbClr val="002060"/>
                </a:solidFill>
                <a:latin typeface="+mn-lt"/>
              </a:rPr>
              <a:t> </a:t>
            </a:r>
            <a:r>
              <a:rPr sz="1800" b="1" spc="140" dirty="0">
                <a:solidFill>
                  <a:srgbClr val="002060"/>
                </a:solidFill>
                <a:latin typeface="+mn-lt"/>
              </a:rPr>
              <a:t>№</a:t>
            </a:r>
            <a:r>
              <a:rPr sz="1800" b="1" spc="-130" dirty="0">
                <a:solidFill>
                  <a:srgbClr val="002060"/>
                </a:solidFill>
                <a:latin typeface="+mn-lt"/>
              </a:rPr>
              <a:t> </a:t>
            </a:r>
            <a:r>
              <a:rPr sz="1800" b="1" spc="-135" dirty="0">
                <a:solidFill>
                  <a:srgbClr val="002060"/>
                </a:solidFill>
                <a:latin typeface="+mn-lt"/>
              </a:rPr>
              <a:t>204</a:t>
            </a:r>
            <a:r>
              <a:rPr sz="1800" b="1" spc="-130" dirty="0">
                <a:solidFill>
                  <a:srgbClr val="002060"/>
                </a:solidFill>
                <a:latin typeface="+mn-lt"/>
              </a:rPr>
              <a:t> </a:t>
            </a:r>
            <a:r>
              <a:rPr sz="1800" b="1" spc="-70" dirty="0">
                <a:solidFill>
                  <a:srgbClr val="002060"/>
                </a:solidFill>
                <a:latin typeface="+mn-lt"/>
              </a:rPr>
              <a:t>«О</a:t>
            </a:r>
            <a:r>
              <a:rPr sz="1800" b="1" spc="-125" dirty="0">
                <a:solidFill>
                  <a:srgbClr val="002060"/>
                </a:solidFill>
                <a:latin typeface="+mn-lt"/>
              </a:rPr>
              <a:t> </a:t>
            </a:r>
            <a:r>
              <a:rPr sz="1800" b="1" spc="-85" dirty="0">
                <a:solidFill>
                  <a:srgbClr val="002060"/>
                </a:solidFill>
                <a:latin typeface="+mn-lt"/>
              </a:rPr>
              <a:t>национальных</a:t>
            </a:r>
            <a:r>
              <a:rPr sz="1800" b="1" spc="-145" dirty="0">
                <a:solidFill>
                  <a:srgbClr val="002060"/>
                </a:solidFill>
                <a:latin typeface="+mn-lt"/>
              </a:rPr>
              <a:t> </a:t>
            </a:r>
            <a:r>
              <a:rPr sz="1800" b="1" spc="-130" dirty="0">
                <a:solidFill>
                  <a:srgbClr val="002060"/>
                </a:solidFill>
                <a:latin typeface="+mn-lt"/>
              </a:rPr>
              <a:t>целях</a:t>
            </a:r>
            <a:r>
              <a:rPr sz="1800" b="1" spc="-140" dirty="0">
                <a:solidFill>
                  <a:srgbClr val="002060"/>
                </a:solidFill>
                <a:latin typeface="+mn-lt"/>
              </a:rPr>
              <a:t> </a:t>
            </a:r>
            <a:r>
              <a:rPr sz="1800" b="1" spc="-75" dirty="0">
                <a:solidFill>
                  <a:srgbClr val="002060"/>
                </a:solidFill>
                <a:latin typeface="+mn-lt"/>
              </a:rPr>
              <a:t>и</a:t>
            </a:r>
            <a:r>
              <a:rPr sz="1800" b="1" spc="-130" dirty="0">
                <a:solidFill>
                  <a:srgbClr val="002060"/>
                </a:solidFill>
                <a:latin typeface="+mn-lt"/>
              </a:rPr>
              <a:t> </a:t>
            </a:r>
            <a:r>
              <a:rPr sz="1800" b="1" spc="-135" dirty="0">
                <a:solidFill>
                  <a:srgbClr val="002060"/>
                </a:solidFill>
                <a:latin typeface="+mn-lt"/>
              </a:rPr>
              <a:t>стратегических  </a:t>
            </a:r>
            <a:r>
              <a:rPr sz="1800" b="1" spc="-100" dirty="0">
                <a:solidFill>
                  <a:srgbClr val="002060"/>
                </a:solidFill>
                <a:latin typeface="+mn-lt"/>
              </a:rPr>
              <a:t>задачах</a:t>
            </a:r>
            <a:r>
              <a:rPr sz="1800" b="1" spc="-160" dirty="0">
                <a:solidFill>
                  <a:srgbClr val="002060"/>
                </a:solidFill>
                <a:latin typeface="+mn-lt"/>
              </a:rPr>
              <a:t> </a:t>
            </a:r>
            <a:r>
              <a:rPr sz="1800" b="1" spc="-95" dirty="0">
                <a:solidFill>
                  <a:srgbClr val="002060"/>
                </a:solidFill>
                <a:latin typeface="+mn-lt"/>
              </a:rPr>
              <a:t>развития</a:t>
            </a:r>
            <a:r>
              <a:rPr sz="1800" b="1" spc="-130" dirty="0">
                <a:solidFill>
                  <a:srgbClr val="002060"/>
                </a:solidFill>
                <a:latin typeface="+mn-lt"/>
              </a:rPr>
              <a:t> </a:t>
            </a:r>
            <a:r>
              <a:rPr sz="1800" b="1" spc="-110" dirty="0">
                <a:solidFill>
                  <a:srgbClr val="002060"/>
                </a:solidFill>
                <a:latin typeface="+mn-lt"/>
              </a:rPr>
              <a:t>Российской</a:t>
            </a:r>
            <a:r>
              <a:rPr sz="1800" b="1" spc="-135" dirty="0">
                <a:solidFill>
                  <a:srgbClr val="002060"/>
                </a:solidFill>
                <a:latin typeface="+mn-lt"/>
              </a:rPr>
              <a:t> </a:t>
            </a:r>
            <a:r>
              <a:rPr sz="1800" b="1" spc="-95" dirty="0">
                <a:solidFill>
                  <a:srgbClr val="002060"/>
                </a:solidFill>
                <a:latin typeface="+mn-lt"/>
              </a:rPr>
              <a:t>Федерации</a:t>
            </a:r>
            <a:r>
              <a:rPr sz="1800" b="1" spc="-155" dirty="0">
                <a:solidFill>
                  <a:srgbClr val="002060"/>
                </a:solidFill>
                <a:latin typeface="+mn-lt"/>
              </a:rPr>
              <a:t> </a:t>
            </a:r>
            <a:r>
              <a:rPr sz="1800" b="1" spc="-80" dirty="0">
                <a:solidFill>
                  <a:srgbClr val="002060"/>
                </a:solidFill>
                <a:latin typeface="+mn-lt"/>
              </a:rPr>
              <a:t>на</a:t>
            </a:r>
            <a:r>
              <a:rPr sz="1800" b="1" spc="-135" dirty="0">
                <a:solidFill>
                  <a:srgbClr val="002060"/>
                </a:solidFill>
                <a:latin typeface="+mn-lt"/>
              </a:rPr>
              <a:t> </a:t>
            </a:r>
            <a:r>
              <a:rPr sz="1800" b="1" spc="-95" dirty="0">
                <a:solidFill>
                  <a:srgbClr val="002060"/>
                </a:solidFill>
                <a:latin typeface="+mn-lt"/>
              </a:rPr>
              <a:t>период</a:t>
            </a:r>
            <a:r>
              <a:rPr sz="1800" b="1" spc="-130" dirty="0">
                <a:solidFill>
                  <a:srgbClr val="002060"/>
                </a:solidFill>
                <a:latin typeface="+mn-lt"/>
              </a:rPr>
              <a:t> </a:t>
            </a:r>
            <a:r>
              <a:rPr sz="1800" b="1" spc="-65" dirty="0">
                <a:solidFill>
                  <a:srgbClr val="002060"/>
                </a:solidFill>
                <a:latin typeface="+mn-lt"/>
              </a:rPr>
              <a:t>до</a:t>
            </a:r>
            <a:r>
              <a:rPr sz="1800" b="1" spc="-150" dirty="0">
                <a:solidFill>
                  <a:srgbClr val="002060"/>
                </a:solidFill>
                <a:latin typeface="+mn-lt"/>
              </a:rPr>
              <a:t> </a:t>
            </a:r>
            <a:r>
              <a:rPr sz="1800" b="1" spc="-135" dirty="0">
                <a:solidFill>
                  <a:srgbClr val="002060"/>
                </a:solidFill>
                <a:latin typeface="+mn-lt"/>
              </a:rPr>
              <a:t>2024</a:t>
            </a:r>
            <a:r>
              <a:rPr sz="1800" b="1" spc="-125" dirty="0">
                <a:solidFill>
                  <a:srgbClr val="002060"/>
                </a:solidFill>
                <a:latin typeface="+mn-lt"/>
              </a:rPr>
              <a:t> </a:t>
            </a:r>
            <a:r>
              <a:rPr sz="1800" b="1" spc="-110" dirty="0">
                <a:solidFill>
                  <a:srgbClr val="002060"/>
                </a:solidFill>
                <a:latin typeface="+mn-lt"/>
              </a:rPr>
              <a:t>года»</a:t>
            </a:r>
            <a:endParaRPr sz="1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854440" y="318515"/>
            <a:ext cx="289559" cy="4831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2740" y="1268717"/>
            <a:ext cx="3287141" cy="46126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8694419" y="0"/>
            <a:ext cx="449579" cy="8351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62000" y="0"/>
            <a:ext cx="7856219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200" spc="-225" dirty="0" smtClean="0">
                <a:solidFill>
                  <a:schemeClr val="tx1"/>
                </a:solidFill>
              </a:rPr>
              <a:t>Государственная </a:t>
            </a:r>
            <a:r>
              <a:rPr lang="ru-RU" sz="3200" spc="-185" dirty="0" smtClean="0">
                <a:solidFill>
                  <a:schemeClr val="tx1"/>
                </a:solidFill>
              </a:rPr>
              <a:t>итоговая </a:t>
            </a:r>
            <a:r>
              <a:rPr lang="ru-RU" sz="3200" spc="-225" dirty="0" smtClean="0">
                <a:solidFill>
                  <a:schemeClr val="tx1"/>
                </a:solidFill>
              </a:rPr>
              <a:t>аттестация, </a:t>
            </a:r>
            <a:r>
              <a:rPr lang="ru-RU" sz="3200" spc="-240" dirty="0" smtClean="0">
                <a:solidFill>
                  <a:schemeClr val="tx1"/>
                </a:solidFill>
              </a:rPr>
              <a:t>11</a:t>
            </a:r>
            <a:r>
              <a:rPr lang="ru-RU" sz="3200" spc="-220" dirty="0" smtClean="0">
                <a:solidFill>
                  <a:schemeClr val="tx1"/>
                </a:solidFill>
              </a:rPr>
              <a:t> </a:t>
            </a:r>
            <a:r>
              <a:rPr lang="ru-RU" sz="3200" spc="-204" dirty="0" smtClean="0">
                <a:solidFill>
                  <a:schemeClr val="tx1"/>
                </a:solidFill>
              </a:rPr>
              <a:t>классы  2019 год</a:t>
            </a:r>
            <a:endParaRPr sz="3200" spc="-204" dirty="0">
              <a:solidFill>
                <a:schemeClr val="tx1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973708"/>
            <a:ext cx="3756596" cy="25993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42593" y="914400"/>
            <a:ext cx="6001407" cy="57546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8119" y="3526535"/>
            <a:ext cx="3138741" cy="26456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0" y="3996569"/>
            <a:ext cx="3200400" cy="11515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pc="-70" dirty="0" smtClean="0">
                <a:latin typeface="Trebuchet MS"/>
                <a:cs typeface="Trebuchet MS"/>
              </a:rPr>
              <a:t>Н</a:t>
            </a:r>
            <a:r>
              <a:rPr spc="-70" dirty="0" err="1" smtClean="0">
                <a:latin typeface="Trebuchet MS"/>
                <a:cs typeface="Trebuchet MS"/>
              </a:rPr>
              <a:t>агражден</a:t>
            </a:r>
            <a:r>
              <a:rPr lang="ru-RU" spc="-70" dirty="0" err="1" smtClean="0">
                <a:latin typeface="Trebuchet MS"/>
                <a:cs typeface="Trebuchet MS"/>
              </a:rPr>
              <a:t>ы</a:t>
            </a:r>
            <a:r>
              <a:rPr lang="ru-RU" spc="-70" dirty="0" smtClean="0">
                <a:latin typeface="Trebuchet MS"/>
                <a:cs typeface="Trebuchet MS"/>
              </a:rPr>
              <a:t> </a:t>
            </a:r>
            <a:r>
              <a:rPr spc="-195" dirty="0" smtClean="0">
                <a:latin typeface="Trebuchet MS"/>
                <a:cs typeface="Trebuchet MS"/>
              </a:rPr>
              <a:t> </a:t>
            </a:r>
            <a:r>
              <a:rPr spc="-60" dirty="0">
                <a:latin typeface="Trebuchet MS"/>
                <a:cs typeface="Trebuchet MS"/>
              </a:rPr>
              <a:t>медалью</a:t>
            </a:r>
            <a:endParaRPr dirty="0">
              <a:latin typeface="Trebuchet MS"/>
              <a:cs typeface="Trebuchet MS"/>
            </a:endParaRPr>
          </a:p>
          <a:p>
            <a:pPr marL="97790" marR="94615" algn="ctr">
              <a:lnSpc>
                <a:spcPct val="100000"/>
              </a:lnSpc>
            </a:pPr>
            <a:r>
              <a:rPr spc="-65" dirty="0">
                <a:latin typeface="Trebuchet MS"/>
                <a:cs typeface="Trebuchet MS"/>
              </a:rPr>
              <a:t>«За </a:t>
            </a:r>
            <a:r>
              <a:rPr spc="-60" dirty="0">
                <a:latin typeface="Trebuchet MS"/>
                <a:cs typeface="Trebuchet MS"/>
              </a:rPr>
              <a:t>особые </a:t>
            </a:r>
            <a:r>
              <a:rPr spc="-100" dirty="0">
                <a:latin typeface="Trebuchet MS"/>
                <a:cs typeface="Trebuchet MS"/>
              </a:rPr>
              <a:t>успехи</a:t>
            </a:r>
            <a:r>
              <a:rPr spc="-315" dirty="0">
                <a:latin typeface="Trebuchet MS"/>
                <a:cs typeface="Trebuchet MS"/>
              </a:rPr>
              <a:t> </a:t>
            </a:r>
            <a:r>
              <a:rPr spc="-70" dirty="0">
                <a:latin typeface="Trebuchet MS"/>
                <a:cs typeface="Trebuchet MS"/>
              </a:rPr>
              <a:t>в  </a:t>
            </a:r>
            <a:r>
              <a:rPr spc="-70" dirty="0" err="1">
                <a:latin typeface="Trebuchet MS"/>
                <a:cs typeface="Trebuchet MS"/>
              </a:rPr>
              <a:t>учении</a:t>
            </a:r>
            <a:r>
              <a:rPr spc="-70" dirty="0" smtClean="0">
                <a:latin typeface="Trebuchet MS"/>
                <a:cs typeface="Trebuchet MS"/>
              </a:rPr>
              <a:t>»</a:t>
            </a:r>
            <a:r>
              <a:rPr lang="ru-RU" spc="-70" dirty="0" smtClean="0">
                <a:latin typeface="Trebuchet MS"/>
                <a:cs typeface="Trebuchet MS"/>
              </a:rPr>
              <a:t> 2019 год.</a:t>
            </a:r>
            <a:endParaRPr dirty="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pc="-55" dirty="0" smtClean="0">
                <a:latin typeface="Trebuchet MS"/>
                <a:cs typeface="Trebuchet MS"/>
              </a:rPr>
              <a:t>201</a:t>
            </a:r>
            <a:r>
              <a:rPr lang="ru-RU" spc="-55" dirty="0">
                <a:latin typeface="Trebuchet MS"/>
                <a:cs typeface="Trebuchet MS"/>
              </a:rPr>
              <a:t>9</a:t>
            </a:r>
            <a:r>
              <a:rPr spc="-55" dirty="0" smtClean="0">
                <a:latin typeface="Trebuchet MS"/>
                <a:cs typeface="Trebuchet MS"/>
              </a:rPr>
              <a:t> </a:t>
            </a:r>
            <a:r>
              <a:rPr spc="-100" dirty="0">
                <a:latin typeface="Trebuchet MS"/>
                <a:cs typeface="Trebuchet MS"/>
              </a:rPr>
              <a:t>год </a:t>
            </a:r>
            <a:r>
              <a:rPr spc="235" dirty="0">
                <a:latin typeface="Trebuchet MS"/>
                <a:cs typeface="Trebuchet MS"/>
              </a:rPr>
              <a:t>–</a:t>
            </a:r>
            <a:r>
              <a:rPr spc="-285" dirty="0">
                <a:latin typeface="Trebuchet MS"/>
                <a:cs typeface="Trebuchet MS"/>
              </a:rPr>
              <a:t> </a:t>
            </a:r>
            <a:r>
              <a:rPr lang="ru-RU" spc="-35" dirty="0" smtClean="0">
                <a:latin typeface="Trebuchet MS"/>
                <a:cs typeface="Trebuchet MS"/>
              </a:rPr>
              <a:t>14 </a:t>
            </a:r>
            <a:r>
              <a:rPr spc="-80" dirty="0" err="1" smtClean="0">
                <a:latin typeface="Trebuchet MS"/>
                <a:cs typeface="Trebuchet MS"/>
              </a:rPr>
              <a:t>выпускников</a:t>
            </a:r>
            <a:r>
              <a:rPr lang="ru-RU" sz="2000" spc="-80" dirty="0" smtClean="0">
                <a:latin typeface="Trebuchet MS"/>
                <a:cs typeface="Trebuchet MS"/>
              </a:rPr>
              <a:t> 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8" name="object 91"/>
          <p:cNvSpPr txBox="1"/>
          <p:nvPr/>
        </p:nvSpPr>
        <p:spPr>
          <a:xfrm>
            <a:off x="4191000" y="1584905"/>
            <a:ext cx="4122419" cy="43216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50" dirty="0" smtClean="0">
                <a:latin typeface="Trebuchet MS"/>
                <a:cs typeface="Trebuchet MS"/>
              </a:rPr>
              <a:t>Учащиеся района на 32 экзаменах показали высокие результаты 80 и более баллов: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50" dirty="0" smtClean="0">
                <a:latin typeface="Trebuchet MS"/>
                <a:cs typeface="Trebuchet MS"/>
              </a:rPr>
              <a:t>1.МКОУ «</a:t>
            </a:r>
            <a:r>
              <a:rPr lang="ru-RU" b="1" spc="-150" dirty="0" err="1" smtClean="0">
                <a:latin typeface="Trebuchet MS"/>
                <a:cs typeface="Trebuchet MS"/>
              </a:rPr>
              <a:t>Новочуртахская</a:t>
            </a:r>
            <a:r>
              <a:rPr lang="ru-RU" b="1" spc="-150" dirty="0" smtClean="0">
                <a:latin typeface="Trebuchet MS"/>
                <a:cs typeface="Trebuchet MS"/>
              </a:rPr>
              <a:t> СОШ» - 4экз.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50" dirty="0" smtClean="0">
                <a:latin typeface="Trebuchet MS"/>
                <a:cs typeface="Trebuchet MS"/>
              </a:rPr>
              <a:t>2. МКОУ «</a:t>
            </a:r>
            <a:r>
              <a:rPr lang="ru-RU" b="1" spc="-150" dirty="0" err="1" smtClean="0">
                <a:latin typeface="Trebuchet MS"/>
                <a:cs typeface="Trebuchet MS"/>
              </a:rPr>
              <a:t>Тухчарская</a:t>
            </a:r>
            <a:r>
              <a:rPr lang="ru-RU" b="1" spc="-150" dirty="0" smtClean="0">
                <a:latin typeface="Trebuchet MS"/>
                <a:cs typeface="Trebuchet MS"/>
              </a:rPr>
              <a:t> СОШ» - 1экз.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50" dirty="0" smtClean="0">
                <a:latin typeface="Trebuchet MS"/>
                <a:cs typeface="Trebuchet MS"/>
              </a:rPr>
              <a:t>3. МКОУ «Чапаевская СОШ №1» - 5 экз.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50" dirty="0" smtClean="0">
                <a:latin typeface="Trebuchet MS"/>
                <a:cs typeface="Trebuchet MS"/>
              </a:rPr>
              <a:t>4. МКОУ «</a:t>
            </a:r>
            <a:r>
              <a:rPr lang="ru-RU" b="1" spc="-150" dirty="0" err="1" smtClean="0">
                <a:latin typeface="Trebuchet MS"/>
                <a:cs typeface="Trebuchet MS"/>
              </a:rPr>
              <a:t>Гамияхская</a:t>
            </a:r>
            <a:r>
              <a:rPr lang="ru-RU" b="1" spc="-150" dirty="0" smtClean="0">
                <a:latin typeface="Trebuchet MS"/>
                <a:cs typeface="Trebuchet MS"/>
              </a:rPr>
              <a:t> СОШ « -1 экз.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50" dirty="0" smtClean="0">
                <a:latin typeface="Trebuchet MS"/>
                <a:cs typeface="Trebuchet MS"/>
              </a:rPr>
              <a:t>5. МКОУ «</a:t>
            </a:r>
            <a:r>
              <a:rPr lang="ru-RU" b="1" spc="-150" dirty="0" err="1" smtClean="0">
                <a:latin typeface="Trebuchet MS"/>
                <a:cs typeface="Trebuchet MS"/>
              </a:rPr>
              <a:t>Гамияхская</a:t>
            </a:r>
            <a:r>
              <a:rPr lang="ru-RU" b="1" spc="-150" dirty="0" smtClean="0">
                <a:latin typeface="Trebuchet MS"/>
                <a:cs typeface="Trebuchet MS"/>
              </a:rPr>
              <a:t> СОШ №2» -1 экз.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50" dirty="0" smtClean="0">
                <a:latin typeface="Trebuchet MS"/>
                <a:cs typeface="Trebuchet MS"/>
              </a:rPr>
              <a:t>6. МКОУ «</a:t>
            </a:r>
            <a:r>
              <a:rPr lang="ru-RU" b="1" spc="-150" dirty="0" err="1" smtClean="0">
                <a:latin typeface="Trebuchet MS"/>
                <a:cs typeface="Trebuchet MS"/>
              </a:rPr>
              <a:t>Новокулинская</a:t>
            </a:r>
            <a:r>
              <a:rPr lang="ru-RU" b="1" spc="-150" dirty="0" smtClean="0">
                <a:latin typeface="Trebuchet MS"/>
                <a:cs typeface="Trebuchet MS"/>
              </a:rPr>
              <a:t> СОШ №2» -5 экз.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50" dirty="0" smtClean="0">
                <a:latin typeface="Trebuchet MS"/>
                <a:cs typeface="Trebuchet MS"/>
              </a:rPr>
              <a:t>7. МКОУ «</a:t>
            </a:r>
            <a:r>
              <a:rPr lang="ru-RU" b="1" spc="-150" dirty="0" err="1" smtClean="0">
                <a:latin typeface="Trebuchet MS"/>
                <a:cs typeface="Trebuchet MS"/>
              </a:rPr>
              <a:t>Новолакская</a:t>
            </a:r>
            <a:r>
              <a:rPr lang="ru-RU" b="1" spc="-150" dirty="0" smtClean="0">
                <a:latin typeface="Trebuchet MS"/>
                <a:cs typeface="Trebuchet MS"/>
              </a:rPr>
              <a:t> СОШ №1» -7 экз.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50" dirty="0" smtClean="0">
                <a:latin typeface="Trebuchet MS"/>
                <a:cs typeface="Trebuchet MS"/>
              </a:rPr>
              <a:t>8. МКОУ «</a:t>
            </a:r>
            <a:r>
              <a:rPr lang="ru-RU" b="1" spc="-150" dirty="0" err="1" smtClean="0">
                <a:latin typeface="Trebuchet MS"/>
                <a:cs typeface="Trebuchet MS"/>
              </a:rPr>
              <a:t>Новолакская</a:t>
            </a:r>
            <a:r>
              <a:rPr lang="ru-RU" b="1" spc="-150" dirty="0" smtClean="0">
                <a:latin typeface="Trebuchet MS"/>
                <a:cs typeface="Trebuchet MS"/>
              </a:rPr>
              <a:t> гимназия»-6экз.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50" dirty="0" smtClean="0">
                <a:latin typeface="Trebuchet MS"/>
                <a:cs typeface="Trebuchet MS"/>
              </a:rPr>
              <a:t>9. МКОУ «</a:t>
            </a:r>
            <a:r>
              <a:rPr lang="ru-RU" b="1" spc="-150" dirty="0" err="1" smtClean="0">
                <a:latin typeface="Trebuchet MS"/>
                <a:cs typeface="Trebuchet MS"/>
              </a:rPr>
              <a:t>Шушинская</a:t>
            </a:r>
            <a:r>
              <a:rPr lang="ru-RU" b="1" spc="-150" dirty="0" smtClean="0">
                <a:latin typeface="Trebuchet MS"/>
                <a:cs typeface="Trebuchet MS"/>
              </a:rPr>
              <a:t> СОШ» - 1 экз.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50" dirty="0" smtClean="0">
                <a:latin typeface="Trebuchet MS"/>
                <a:cs typeface="Trebuchet MS"/>
              </a:rPr>
              <a:t>10. МКОУ «Чапаевская СОШ №2» – 1экз.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b="1" spc="-150" dirty="0" smtClean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1" name="object 9"/>
          <p:cNvSpPr/>
          <p:nvPr/>
        </p:nvSpPr>
        <p:spPr>
          <a:xfrm>
            <a:off x="3293283" y="5486400"/>
            <a:ext cx="5315607" cy="11231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353695" algn="ctr">
              <a:lnSpc>
                <a:spcPct val="100000"/>
              </a:lnSpc>
              <a:spcBef>
                <a:spcPts val="100"/>
              </a:spcBef>
            </a:pPr>
            <a:r>
              <a:rPr lang="ru-RU" b="1" spc="-145" dirty="0" smtClean="0">
                <a:solidFill>
                  <a:srgbClr val="C00000"/>
                </a:solidFill>
                <a:latin typeface="Trebuchet MS"/>
                <a:cs typeface="Trebuchet MS"/>
              </a:rPr>
              <a:t>Не преодолели минимальный порог:</a:t>
            </a:r>
          </a:p>
          <a:p>
            <a:pPr marL="353695" algn="ctr">
              <a:lnSpc>
                <a:spcPct val="100000"/>
              </a:lnSpc>
              <a:spcBef>
                <a:spcPts val="100"/>
              </a:spcBef>
            </a:pPr>
            <a:r>
              <a:rPr lang="ru-RU" b="1" spc="-145" dirty="0" smtClean="0">
                <a:solidFill>
                  <a:srgbClr val="C00000"/>
                </a:solidFill>
                <a:latin typeface="Trebuchet MS"/>
                <a:cs typeface="Trebuchet MS"/>
              </a:rPr>
              <a:t> 1. Математика (баз) -22 уч-ся .</a:t>
            </a:r>
          </a:p>
          <a:p>
            <a:pPr marL="353695" algn="ctr">
              <a:lnSpc>
                <a:spcPct val="100000"/>
              </a:lnSpc>
              <a:spcBef>
                <a:spcPts val="100"/>
              </a:spcBef>
            </a:pPr>
            <a:r>
              <a:rPr lang="ru-RU" b="1" spc="-145" dirty="0" smtClean="0">
                <a:solidFill>
                  <a:srgbClr val="C00000"/>
                </a:solidFill>
                <a:latin typeface="Trebuchet MS"/>
                <a:cs typeface="Trebuchet MS"/>
              </a:rPr>
              <a:t>2. Русский язык -12 уч-ся.</a:t>
            </a:r>
            <a:endParaRPr lang="ru-RU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8694419" y="0"/>
            <a:ext cx="449579" cy="8351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7856219" cy="990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200" spc="-225" dirty="0" smtClean="0">
                <a:solidFill>
                  <a:schemeClr val="tx1"/>
                </a:solidFill>
              </a:rPr>
              <a:t>Государственная итоговая аттестация, 11 классы  2020  год</a:t>
            </a:r>
            <a:endParaRPr sz="3200" spc="-204" dirty="0">
              <a:solidFill>
                <a:schemeClr val="tx1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973708"/>
            <a:ext cx="3756596" cy="25993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42593" y="417574"/>
            <a:ext cx="6001407" cy="57546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8119" y="3526535"/>
            <a:ext cx="3138741" cy="26456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16512" y="3996569"/>
            <a:ext cx="2926081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pc="-70" dirty="0" smtClean="0">
                <a:latin typeface="Trebuchet MS"/>
                <a:cs typeface="Trebuchet MS"/>
              </a:rPr>
              <a:t>Н</a:t>
            </a:r>
            <a:r>
              <a:rPr spc="-70" dirty="0" err="1" smtClean="0">
                <a:latin typeface="Trebuchet MS"/>
                <a:cs typeface="Trebuchet MS"/>
              </a:rPr>
              <a:t>агражден</a:t>
            </a:r>
            <a:r>
              <a:rPr lang="ru-RU" spc="-70" dirty="0" err="1" smtClean="0">
                <a:latin typeface="Trebuchet MS"/>
                <a:cs typeface="Trebuchet MS"/>
              </a:rPr>
              <a:t>ы</a:t>
            </a:r>
            <a:r>
              <a:rPr spc="-195" dirty="0" smtClean="0">
                <a:latin typeface="Trebuchet MS"/>
                <a:cs typeface="Trebuchet MS"/>
              </a:rPr>
              <a:t> </a:t>
            </a:r>
            <a:r>
              <a:rPr spc="-60" dirty="0">
                <a:latin typeface="Trebuchet MS"/>
                <a:cs typeface="Trebuchet MS"/>
              </a:rPr>
              <a:t>медалью</a:t>
            </a:r>
            <a:endParaRPr dirty="0">
              <a:latin typeface="Trebuchet MS"/>
              <a:cs typeface="Trebuchet MS"/>
            </a:endParaRPr>
          </a:p>
          <a:p>
            <a:pPr marL="97790" marR="94615" algn="ctr">
              <a:lnSpc>
                <a:spcPct val="100000"/>
              </a:lnSpc>
            </a:pPr>
            <a:r>
              <a:rPr spc="-65" dirty="0">
                <a:latin typeface="Trebuchet MS"/>
                <a:cs typeface="Trebuchet MS"/>
              </a:rPr>
              <a:t>«За </a:t>
            </a:r>
            <a:r>
              <a:rPr spc="-60" dirty="0">
                <a:latin typeface="Trebuchet MS"/>
                <a:cs typeface="Trebuchet MS"/>
              </a:rPr>
              <a:t>особые </a:t>
            </a:r>
            <a:r>
              <a:rPr spc="-100" dirty="0">
                <a:latin typeface="Trebuchet MS"/>
                <a:cs typeface="Trebuchet MS"/>
              </a:rPr>
              <a:t>успехи</a:t>
            </a:r>
            <a:r>
              <a:rPr spc="-315" dirty="0">
                <a:latin typeface="Trebuchet MS"/>
                <a:cs typeface="Trebuchet MS"/>
              </a:rPr>
              <a:t> </a:t>
            </a:r>
            <a:r>
              <a:rPr spc="-70" dirty="0">
                <a:latin typeface="Trebuchet MS"/>
                <a:cs typeface="Trebuchet MS"/>
              </a:rPr>
              <a:t>в  </a:t>
            </a:r>
            <a:r>
              <a:rPr spc="-70" dirty="0" err="1">
                <a:latin typeface="Trebuchet MS"/>
                <a:cs typeface="Trebuchet MS"/>
              </a:rPr>
              <a:t>учении</a:t>
            </a:r>
            <a:r>
              <a:rPr spc="-70" dirty="0" smtClean="0">
                <a:latin typeface="Trebuchet MS"/>
                <a:cs typeface="Trebuchet MS"/>
              </a:rPr>
              <a:t>»</a:t>
            </a:r>
            <a:r>
              <a:rPr lang="ru-RU" spc="-70" dirty="0" smtClean="0">
                <a:latin typeface="Trebuchet MS"/>
                <a:cs typeface="Trebuchet MS"/>
              </a:rPr>
              <a:t> за 2020год.</a:t>
            </a:r>
            <a:endParaRPr dirty="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lang="ru-RU" spc="-55" dirty="0" smtClean="0">
                <a:latin typeface="Trebuchet MS"/>
                <a:cs typeface="Trebuchet MS"/>
              </a:rPr>
              <a:t>24 выпускников</a:t>
            </a:r>
          </a:p>
        </p:txBody>
      </p:sp>
      <p:sp>
        <p:nvSpPr>
          <p:cNvPr id="8" name="object 91"/>
          <p:cNvSpPr txBox="1"/>
          <p:nvPr/>
        </p:nvSpPr>
        <p:spPr>
          <a:xfrm>
            <a:off x="4191000" y="1584905"/>
            <a:ext cx="4122419" cy="43216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50" dirty="0" smtClean="0">
                <a:latin typeface="Trebuchet MS"/>
                <a:cs typeface="Trebuchet MS"/>
              </a:rPr>
              <a:t>Учащиеся района на 32 экзаменах показали высокие результаты 80 и более баллов: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50" dirty="0" smtClean="0">
                <a:latin typeface="Trebuchet MS"/>
                <a:cs typeface="Trebuchet MS"/>
              </a:rPr>
              <a:t>1.МКОУ «</a:t>
            </a:r>
            <a:r>
              <a:rPr lang="ru-RU" b="1" spc="-150" dirty="0" err="1" smtClean="0">
                <a:latin typeface="Trebuchet MS"/>
                <a:cs typeface="Trebuchet MS"/>
              </a:rPr>
              <a:t>Новочуртахская</a:t>
            </a:r>
            <a:r>
              <a:rPr lang="ru-RU" b="1" spc="-150" dirty="0" smtClean="0">
                <a:latin typeface="Trebuchet MS"/>
                <a:cs typeface="Trebuchet MS"/>
              </a:rPr>
              <a:t> СОШ» - 4экз.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50" dirty="0" smtClean="0">
                <a:latin typeface="Trebuchet MS"/>
                <a:cs typeface="Trebuchet MS"/>
              </a:rPr>
              <a:t>2. МКОУ «</a:t>
            </a:r>
            <a:r>
              <a:rPr lang="ru-RU" b="1" spc="-150" dirty="0" err="1" smtClean="0">
                <a:latin typeface="Trebuchet MS"/>
                <a:cs typeface="Trebuchet MS"/>
              </a:rPr>
              <a:t>Тухчарская</a:t>
            </a:r>
            <a:r>
              <a:rPr lang="ru-RU" b="1" spc="-150" dirty="0" smtClean="0">
                <a:latin typeface="Trebuchet MS"/>
                <a:cs typeface="Trebuchet MS"/>
              </a:rPr>
              <a:t> СОШ» - 1экз.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50" dirty="0" smtClean="0">
                <a:latin typeface="Trebuchet MS"/>
                <a:cs typeface="Trebuchet MS"/>
              </a:rPr>
              <a:t>3. МКОУ «Чапаевская СОШ №1» - 5 экз.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50" dirty="0" smtClean="0">
                <a:latin typeface="Trebuchet MS"/>
                <a:cs typeface="Trebuchet MS"/>
              </a:rPr>
              <a:t>4. МКОУ «</a:t>
            </a:r>
            <a:r>
              <a:rPr lang="ru-RU" b="1" spc="-150" dirty="0" err="1" smtClean="0">
                <a:latin typeface="Trebuchet MS"/>
                <a:cs typeface="Trebuchet MS"/>
              </a:rPr>
              <a:t>Гамияхская</a:t>
            </a:r>
            <a:r>
              <a:rPr lang="ru-RU" b="1" spc="-150" dirty="0" smtClean="0">
                <a:latin typeface="Trebuchet MS"/>
                <a:cs typeface="Trebuchet MS"/>
              </a:rPr>
              <a:t> СОШ « -1 экз.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50" dirty="0" smtClean="0">
                <a:latin typeface="Trebuchet MS"/>
                <a:cs typeface="Trebuchet MS"/>
              </a:rPr>
              <a:t>5. МКОУ «</a:t>
            </a:r>
            <a:r>
              <a:rPr lang="ru-RU" b="1" spc="-150" dirty="0" err="1" smtClean="0">
                <a:latin typeface="Trebuchet MS"/>
                <a:cs typeface="Trebuchet MS"/>
              </a:rPr>
              <a:t>Гамияхская</a:t>
            </a:r>
            <a:r>
              <a:rPr lang="ru-RU" b="1" spc="-150" dirty="0" smtClean="0">
                <a:latin typeface="Trebuchet MS"/>
                <a:cs typeface="Trebuchet MS"/>
              </a:rPr>
              <a:t> СОШ №2» -1 экз.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50" dirty="0" smtClean="0">
                <a:latin typeface="Trebuchet MS"/>
                <a:cs typeface="Trebuchet MS"/>
              </a:rPr>
              <a:t>6. МКОУ «</a:t>
            </a:r>
            <a:r>
              <a:rPr lang="ru-RU" b="1" spc="-150" dirty="0" err="1" smtClean="0">
                <a:latin typeface="Trebuchet MS"/>
                <a:cs typeface="Trebuchet MS"/>
              </a:rPr>
              <a:t>Новокулинская</a:t>
            </a:r>
            <a:r>
              <a:rPr lang="ru-RU" b="1" spc="-150" dirty="0" smtClean="0">
                <a:latin typeface="Trebuchet MS"/>
                <a:cs typeface="Trebuchet MS"/>
              </a:rPr>
              <a:t> СОШ №2» -5 экз.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50" dirty="0" smtClean="0">
                <a:latin typeface="Trebuchet MS"/>
                <a:cs typeface="Trebuchet MS"/>
              </a:rPr>
              <a:t>7. МКОУ «</a:t>
            </a:r>
            <a:r>
              <a:rPr lang="ru-RU" b="1" spc="-150" dirty="0" err="1" smtClean="0">
                <a:latin typeface="Trebuchet MS"/>
                <a:cs typeface="Trebuchet MS"/>
              </a:rPr>
              <a:t>Новолакская</a:t>
            </a:r>
            <a:r>
              <a:rPr lang="ru-RU" b="1" spc="-150" dirty="0" smtClean="0">
                <a:latin typeface="Trebuchet MS"/>
                <a:cs typeface="Trebuchet MS"/>
              </a:rPr>
              <a:t> СОШ №1» -7 экз.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50" dirty="0" smtClean="0">
                <a:latin typeface="Trebuchet MS"/>
                <a:cs typeface="Trebuchet MS"/>
              </a:rPr>
              <a:t>8. МКОУ «</a:t>
            </a:r>
            <a:r>
              <a:rPr lang="ru-RU" b="1" spc="-150" dirty="0" err="1" smtClean="0">
                <a:latin typeface="Trebuchet MS"/>
                <a:cs typeface="Trebuchet MS"/>
              </a:rPr>
              <a:t>Новолакская</a:t>
            </a:r>
            <a:r>
              <a:rPr lang="ru-RU" b="1" spc="-150" dirty="0" smtClean="0">
                <a:latin typeface="Trebuchet MS"/>
                <a:cs typeface="Trebuchet MS"/>
              </a:rPr>
              <a:t> гимназия»-6экз.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50" dirty="0" smtClean="0">
                <a:latin typeface="Trebuchet MS"/>
                <a:cs typeface="Trebuchet MS"/>
              </a:rPr>
              <a:t>9. МКОУ «</a:t>
            </a:r>
            <a:r>
              <a:rPr lang="ru-RU" b="1" spc="-150" dirty="0" err="1" smtClean="0">
                <a:latin typeface="Trebuchet MS"/>
                <a:cs typeface="Trebuchet MS"/>
              </a:rPr>
              <a:t>Шушинская</a:t>
            </a:r>
            <a:r>
              <a:rPr lang="ru-RU" b="1" spc="-150" dirty="0" smtClean="0">
                <a:latin typeface="Trebuchet MS"/>
                <a:cs typeface="Trebuchet MS"/>
              </a:rPr>
              <a:t> СОШ» - 1 экз.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50" dirty="0" smtClean="0">
                <a:latin typeface="Trebuchet MS"/>
                <a:cs typeface="Trebuchet MS"/>
              </a:rPr>
              <a:t>10. МКОУ «Чапаевская СОШ №2» – 1экз.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b="1" spc="-150" dirty="0" smtClean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1" name="object 9"/>
          <p:cNvSpPr/>
          <p:nvPr/>
        </p:nvSpPr>
        <p:spPr>
          <a:xfrm>
            <a:off x="3293283" y="5486400"/>
            <a:ext cx="5315607" cy="11231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353695" algn="ctr">
              <a:lnSpc>
                <a:spcPct val="100000"/>
              </a:lnSpc>
              <a:spcBef>
                <a:spcPts val="100"/>
              </a:spcBef>
            </a:pPr>
            <a:r>
              <a:rPr lang="ru-RU" b="1" spc="-145" dirty="0" smtClean="0">
                <a:solidFill>
                  <a:srgbClr val="C00000"/>
                </a:solidFill>
                <a:latin typeface="Trebuchet MS"/>
                <a:cs typeface="Trebuchet MS"/>
              </a:rPr>
              <a:t>Не преодолели минимальный порог:</a:t>
            </a:r>
          </a:p>
          <a:p>
            <a:pPr marL="353695" algn="ctr">
              <a:lnSpc>
                <a:spcPct val="100000"/>
              </a:lnSpc>
              <a:spcBef>
                <a:spcPts val="100"/>
              </a:spcBef>
            </a:pPr>
            <a:r>
              <a:rPr lang="ru-RU" b="1" spc="-145" dirty="0" smtClean="0">
                <a:solidFill>
                  <a:srgbClr val="C00000"/>
                </a:solidFill>
                <a:latin typeface="Trebuchet MS"/>
                <a:cs typeface="Trebuchet MS"/>
              </a:rPr>
              <a:t> 1. Математика (баз) -0уч-ся .</a:t>
            </a:r>
          </a:p>
          <a:p>
            <a:pPr marL="353695" algn="ctr">
              <a:lnSpc>
                <a:spcPct val="100000"/>
              </a:lnSpc>
              <a:spcBef>
                <a:spcPts val="100"/>
              </a:spcBef>
            </a:pPr>
            <a:r>
              <a:rPr lang="ru-RU" b="1" spc="-145" dirty="0" smtClean="0">
                <a:solidFill>
                  <a:srgbClr val="C00000"/>
                </a:solidFill>
                <a:latin typeface="Trebuchet MS"/>
                <a:cs typeface="Trebuchet MS"/>
              </a:rPr>
              <a:t>2. Русский язык -12 уч-ся.</a:t>
            </a:r>
            <a:endParaRPr lang="ru-RU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284061824"/>
              </p:ext>
            </p:extLst>
          </p:nvPr>
        </p:nvGraphicFramePr>
        <p:xfrm>
          <a:off x="762000" y="533400"/>
          <a:ext cx="7696200" cy="61332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28992"/>
                <a:gridCol w="1217593"/>
                <a:gridCol w="2049615"/>
              </a:tblGrid>
              <a:tr h="196028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Русский язык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0" marR="4690" marT="469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4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Наименование ОО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0" marR="4690" marT="4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Ср. балл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0" marR="4690" marT="4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Место в рейтинге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0" marR="4690" marT="4690" marB="0" anchor="ctr"/>
                </a:tc>
              </a:tr>
              <a:tr h="2904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Новочуртахская СОШ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81,8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</a:tr>
              <a:tr h="2904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Чапаевская СОШ №1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71,54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2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</a:tr>
              <a:tr h="2904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Новокулинская СОШ №2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66,72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3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</a:tr>
              <a:tr h="2904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Новолакская гимназия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66,05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4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</a:tr>
              <a:tr h="2904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Новочуртахская СОШ №2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61,5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5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</a:tr>
              <a:tr h="2904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Шушинская СОШ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56,87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6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</a:tr>
              <a:tr h="2904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Чапаевская СОШ №2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56,57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7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</a:tr>
              <a:tr h="2904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Гамияхская СОШ №2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56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8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</a:tr>
              <a:tr h="2904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Гамияхская СОШ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55,62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9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</a:tr>
              <a:tr h="2904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Новолакская СОШ №1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55,5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</a:tr>
              <a:tr h="2904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Чаравалинская СОШ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51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11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</a:tr>
              <a:tr h="2904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Ахарская СОШ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49,8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12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</a:tr>
              <a:tr h="2904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Тухчарская СОШ №1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47,75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13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</a:tr>
              <a:tr h="2904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Новомехельтинская СОШ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44,25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14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</a:tr>
              <a:tr h="2904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Гамияхская СОШ №1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44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15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</a:tr>
              <a:tr h="2904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Новокулинская СОШ №1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43,62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16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</a:tr>
              <a:tr h="2904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Тухчарская СОШ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38,4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17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</a:tr>
              <a:tr h="2904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Банайюртовская СОШ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33,3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18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</a:tr>
              <a:tr h="2904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Барчхойотарская СОШ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28,3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90" marR="4690" marT="4690" marB="0"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768364" y="-152400"/>
            <a:ext cx="55928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Средний балл по русскому языку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066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37491564"/>
              </p:ext>
            </p:extLst>
          </p:nvPr>
        </p:nvGraphicFramePr>
        <p:xfrm>
          <a:off x="533400" y="685801"/>
          <a:ext cx="8153400" cy="59305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79039"/>
                <a:gridCol w="1658615"/>
                <a:gridCol w="1815746"/>
              </a:tblGrid>
              <a:tr h="19993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</a:rPr>
                        <a:t>Базовая математика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26" marR="4626" marT="462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16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Наименование ОО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26" marR="4626" marT="4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Ср. балл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26" marR="4626" marT="4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Место в рейтинге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26" marR="4626" marT="4626" marB="0" anchor="ctr"/>
                </a:tc>
              </a:tr>
              <a:tr h="275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Новочуртахская СОШ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4,5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1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</a:tr>
              <a:tr h="275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Чапаевская СОШ №1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4,09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2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</a:tr>
              <a:tr h="275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Новолакская гимназия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4,06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3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</a:tr>
              <a:tr h="275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Гамияхская СОШ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4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4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</a:tr>
              <a:tr h="275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Новокулинская СОШ №2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3,89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5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</a:tr>
              <a:tr h="275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Шушинская СОШ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3,87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6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</a:tr>
              <a:tr h="275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Ахарская СОШ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3,8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7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</a:tr>
              <a:tr h="275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Гамияхская СОШ №1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3,66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8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</a:tr>
              <a:tr h="275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Новочуртахская СОШ №2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3,66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8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</a:tr>
              <a:tr h="275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Новокулинская СОШ №1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3,57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9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</a:tr>
              <a:tr h="275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 err="1">
                          <a:effectLst/>
                        </a:rPr>
                        <a:t>Гамияхская</a:t>
                      </a:r>
                      <a:r>
                        <a:rPr lang="ru-RU" sz="1600" u="none" strike="noStrike" dirty="0">
                          <a:effectLst/>
                        </a:rPr>
                        <a:t> СОШ №2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3,5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10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</a:tr>
              <a:tr h="275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Чапаевская СОШ №2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3,28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11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</a:tr>
              <a:tr h="275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Чаравалинская СОШ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3,25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12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</a:tr>
              <a:tr h="275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Новолакская СОШ №1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3,22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13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</a:tr>
              <a:tr h="275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Тухчарская СОШ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3,11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14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</a:tr>
              <a:tr h="275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Новомехельтинская СОШ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3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15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</a:tr>
              <a:tr h="275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Тухчарская СОШ №1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3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15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</a:tr>
              <a:tr h="275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Барчхойотарская СОШ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2,83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16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</a:tr>
              <a:tr h="275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Банайюртовская СОШ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2,8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</a:rPr>
                        <a:t>17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4626" marR="4626" marT="4626" marB="0"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676400" y="-152400"/>
            <a:ext cx="62622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FF00"/>
                </a:solidFill>
              </a:rPr>
              <a:t>Средний балл </a:t>
            </a:r>
            <a:r>
              <a:rPr lang="ru-RU" sz="2800" b="1" dirty="0" smtClean="0">
                <a:solidFill>
                  <a:srgbClr val="FFFF00"/>
                </a:solidFill>
              </a:rPr>
              <a:t>по базовой математике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021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694419" y="112776"/>
            <a:ext cx="449579" cy="845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2099" y="-179997"/>
            <a:ext cx="8447787" cy="585545"/>
          </a:xfrm>
          <a:prstGeom prst="rect">
            <a:avLst/>
          </a:prstGeom>
        </p:spPr>
        <p:txBody>
          <a:bodyPr vert="horz" wrap="square" lIns="0" tIns="153162" rIns="0" bIns="0" rtlCol="0">
            <a:spAutoFit/>
          </a:bodyPr>
          <a:lstStyle/>
          <a:p>
            <a:pPr marL="728980">
              <a:lnSpc>
                <a:spcPct val="100000"/>
              </a:lnSpc>
              <a:spcBef>
                <a:spcPts val="100"/>
              </a:spcBef>
            </a:pPr>
            <a:r>
              <a:rPr lang="ru-RU" sz="2800" spc="-140" dirty="0" smtClean="0">
                <a:solidFill>
                  <a:schemeClr val="bg1"/>
                </a:solidFill>
              </a:rPr>
              <a:t>«</a:t>
            </a:r>
            <a:r>
              <a:rPr sz="2800" spc="-140" dirty="0" err="1" smtClean="0">
                <a:solidFill>
                  <a:schemeClr val="bg1"/>
                </a:solidFill>
              </a:rPr>
              <a:t>Национальный</a:t>
            </a:r>
            <a:r>
              <a:rPr sz="2800" spc="-140" dirty="0" smtClean="0">
                <a:solidFill>
                  <a:schemeClr val="bg1"/>
                </a:solidFill>
              </a:rPr>
              <a:t> </a:t>
            </a:r>
            <a:r>
              <a:rPr sz="2800" spc="-185" dirty="0">
                <a:solidFill>
                  <a:schemeClr val="bg1"/>
                </a:solidFill>
              </a:rPr>
              <a:t>проект </a:t>
            </a:r>
            <a:r>
              <a:rPr sz="2800" spc="-175" dirty="0">
                <a:solidFill>
                  <a:schemeClr val="bg1"/>
                </a:solidFill>
              </a:rPr>
              <a:t>«Развитие</a:t>
            </a:r>
            <a:r>
              <a:rPr sz="2800" spc="-305" dirty="0">
                <a:solidFill>
                  <a:schemeClr val="bg1"/>
                </a:solidFill>
              </a:rPr>
              <a:t> </a:t>
            </a:r>
            <a:r>
              <a:rPr sz="2800" spc="-145" dirty="0">
                <a:solidFill>
                  <a:schemeClr val="bg1"/>
                </a:solidFill>
              </a:rPr>
              <a:t>образования»</a:t>
            </a:r>
          </a:p>
        </p:txBody>
      </p:sp>
      <p:sp>
        <p:nvSpPr>
          <p:cNvPr id="5" name="object 5"/>
          <p:cNvSpPr/>
          <p:nvPr/>
        </p:nvSpPr>
        <p:spPr>
          <a:xfrm>
            <a:off x="321563" y="2177795"/>
            <a:ext cx="4850892" cy="41483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228600" y="2129388"/>
            <a:ext cx="5120640" cy="43449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8300" y="2204821"/>
            <a:ext cx="4756277" cy="40534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8300" y="2204821"/>
            <a:ext cx="4756785" cy="4053840"/>
          </a:xfrm>
          <a:custGeom>
            <a:avLst/>
            <a:gdLst/>
            <a:ahLst/>
            <a:cxnLst/>
            <a:rect l="l" t="t" r="r" b="b"/>
            <a:pathLst>
              <a:path w="4756785" h="4053840">
                <a:moveTo>
                  <a:pt x="0" y="4053459"/>
                </a:moveTo>
                <a:lnTo>
                  <a:pt x="4756277" y="4053459"/>
                </a:lnTo>
                <a:lnTo>
                  <a:pt x="4756277" y="0"/>
                </a:lnTo>
                <a:lnTo>
                  <a:pt x="0" y="0"/>
                </a:lnTo>
                <a:lnTo>
                  <a:pt x="0" y="4053459"/>
                </a:lnTo>
                <a:close/>
              </a:path>
            </a:pathLst>
          </a:custGeom>
          <a:ln w="9525">
            <a:solidFill>
              <a:srgbClr val="DC541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47243" y="2177542"/>
            <a:ext cx="4595495" cy="3989704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 marR="1267460">
              <a:lnSpc>
                <a:spcPts val="2810"/>
              </a:lnSpc>
              <a:spcBef>
                <a:spcPts val="455"/>
              </a:spcBef>
            </a:pPr>
            <a:r>
              <a:rPr sz="2600" b="1" spc="-155" dirty="0">
                <a:solidFill>
                  <a:srgbClr val="FF0000"/>
                </a:solidFill>
                <a:latin typeface="Trebuchet MS"/>
                <a:cs typeface="Trebuchet MS"/>
              </a:rPr>
              <a:t>Задача:</a:t>
            </a:r>
            <a:r>
              <a:rPr sz="2600" b="1" spc="-22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600" spc="-105" dirty="0">
                <a:latin typeface="Trebuchet MS"/>
                <a:cs typeface="Trebuchet MS"/>
              </a:rPr>
              <a:t>формирование  </a:t>
            </a:r>
            <a:r>
              <a:rPr sz="2600" spc="-160" dirty="0">
                <a:latin typeface="Trebuchet MS"/>
                <a:cs typeface="Trebuchet MS"/>
              </a:rPr>
              <a:t>эффективной</a:t>
            </a:r>
            <a:r>
              <a:rPr sz="2600" spc="-235" dirty="0">
                <a:latin typeface="Trebuchet MS"/>
                <a:cs typeface="Trebuchet MS"/>
              </a:rPr>
              <a:t> </a:t>
            </a:r>
            <a:r>
              <a:rPr sz="2600" spc="-125" dirty="0">
                <a:latin typeface="Trebuchet MS"/>
                <a:cs typeface="Trebuchet MS"/>
              </a:rPr>
              <a:t>системы</a:t>
            </a:r>
            <a:endParaRPr sz="2600" dirty="0">
              <a:latin typeface="Trebuchet MS"/>
              <a:cs typeface="Trebuchet MS"/>
            </a:endParaRPr>
          </a:p>
          <a:p>
            <a:pPr marL="12700">
              <a:lnSpc>
                <a:spcPts val="2610"/>
              </a:lnSpc>
            </a:pPr>
            <a:r>
              <a:rPr sz="2600" spc="-125" dirty="0">
                <a:latin typeface="Trebuchet MS"/>
                <a:cs typeface="Trebuchet MS"/>
              </a:rPr>
              <a:t>выявления, </a:t>
            </a:r>
            <a:r>
              <a:rPr sz="2600" spc="-90" dirty="0">
                <a:latin typeface="Trebuchet MS"/>
                <a:cs typeface="Trebuchet MS"/>
              </a:rPr>
              <a:t>поддержки</a:t>
            </a:r>
            <a:r>
              <a:rPr sz="2600" spc="-340" dirty="0">
                <a:latin typeface="Trebuchet MS"/>
                <a:cs typeface="Trebuchet MS"/>
              </a:rPr>
              <a:t> </a:t>
            </a:r>
            <a:r>
              <a:rPr sz="2600" spc="-80" dirty="0">
                <a:latin typeface="Trebuchet MS"/>
                <a:cs typeface="Trebuchet MS"/>
              </a:rPr>
              <a:t>и</a:t>
            </a:r>
            <a:endParaRPr sz="2600" dirty="0">
              <a:latin typeface="Trebuchet MS"/>
              <a:cs typeface="Trebuchet MS"/>
            </a:endParaRPr>
          </a:p>
          <a:p>
            <a:pPr marL="12700" marR="333375">
              <a:lnSpc>
                <a:spcPts val="2810"/>
              </a:lnSpc>
              <a:spcBef>
                <a:spcPts val="195"/>
              </a:spcBef>
            </a:pPr>
            <a:r>
              <a:rPr sz="2600" spc="-105" dirty="0">
                <a:latin typeface="Trebuchet MS"/>
                <a:cs typeface="Trebuchet MS"/>
              </a:rPr>
              <a:t>развития способностей </a:t>
            </a:r>
            <a:r>
              <a:rPr sz="2600" spc="-80" dirty="0">
                <a:latin typeface="Trebuchet MS"/>
                <a:cs typeface="Trebuchet MS"/>
              </a:rPr>
              <a:t>и  </a:t>
            </a:r>
            <a:r>
              <a:rPr sz="2600" spc="-110" dirty="0">
                <a:latin typeface="Trebuchet MS"/>
                <a:cs typeface="Trebuchet MS"/>
              </a:rPr>
              <a:t>талантов </a:t>
            </a:r>
            <a:r>
              <a:rPr sz="2600" spc="-114" dirty="0">
                <a:latin typeface="Trebuchet MS"/>
                <a:cs typeface="Trebuchet MS"/>
              </a:rPr>
              <a:t>у </a:t>
            </a:r>
            <a:r>
              <a:rPr sz="2600" spc="-125" dirty="0">
                <a:latin typeface="Trebuchet MS"/>
                <a:cs typeface="Trebuchet MS"/>
              </a:rPr>
              <a:t>детей </a:t>
            </a:r>
            <a:r>
              <a:rPr sz="2600" spc="-80" dirty="0">
                <a:latin typeface="Trebuchet MS"/>
                <a:cs typeface="Trebuchet MS"/>
              </a:rPr>
              <a:t>и</a:t>
            </a:r>
            <a:r>
              <a:rPr sz="2600" spc="-525" dirty="0">
                <a:latin typeface="Trebuchet MS"/>
                <a:cs typeface="Trebuchet MS"/>
              </a:rPr>
              <a:t> </a:t>
            </a:r>
            <a:r>
              <a:rPr sz="2600" spc="-125" dirty="0">
                <a:latin typeface="Trebuchet MS"/>
                <a:cs typeface="Trebuchet MS"/>
              </a:rPr>
              <a:t>молодежи,  </a:t>
            </a:r>
            <a:r>
              <a:rPr sz="2600" spc="-80" dirty="0">
                <a:latin typeface="Trebuchet MS"/>
                <a:cs typeface="Trebuchet MS"/>
              </a:rPr>
              <a:t>основанной </a:t>
            </a:r>
            <a:r>
              <a:rPr sz="2600" spc="-75" dirty="0">
                <a:latin typeface="Trebuchet MS"/>
                <a:cs typeface="Trebuchet MS"/>
              </a:rPr>
              <a:t>на</a:t>
            </a:r>
            <a:r>
              <a:rPr sz="2600" spc="-330" dirty="0">
                <a:latin typeface="Trebuchet MS"/>
                <a:cs typeface="Trebuchet MS"/>
              </a:rPr>
              <a:t> </a:t>
            </a:r>
            <a:r>
              <a:rPr sz="2600" spc="-85" dirty="0">
                <a:latin typeface="Trebuchet MS"/>
                <a:cs typeface="Trebuchet MS"/>
              </a:rPr>
              <a:t>принципах</a:t>
            </a:r>
            <a:endParaRPr sz="2600" dirty="0">
              <a:latin typeface="Trebuchet MS"/>
              <a:cs typeface="Trebuchet MS"/>
            </a:endParaRPr>
          </a:p>
          <a:p>
            <a:pPr marL="12700">
              <a:lnSpc>
                <a:spcPts val="2610"/>
              </a:lnSpc>
            </a:pPr>
            <a:r>
              <a:rPr sz="2600" spc="-125" dirty="0">
                <a:latin typeface="Trebuchet MS"/>
                <a:cs typeface="Trebuchet MS"/>
              </a:rPr>
              <a:t>справедливости,</a:t>
            </a:r>
            <a:r>
              <a:rPr sz="2600" spc="-235" dirty="0">
                <a:latin typeface="Trebuchet MS"/>
                <a:cs typeface="Trebuchet MS"/>
              </a:rPr>
              <a:t> </a:t>
            </a:r>
            <a:r>
              <a:rPr sz="2600" spc="-114" dirty="0">
                <a:latin typeface="Trebuchet MS"/>
                <a:cs typeface="Trebuchet MS"/>
              </a:rPr>
              <a:t>всеобщности,</a:t>
            </a:r>
            <a:endParaRPr sz="2600" dirty="0">
              <a:latin typeface="Trebuchet MS"/>
              <a:cs typeface="Trebuchet MS"/>
            </a:endParaRPr>
          </a:p>
          <a:p>
            <a:pPr marL="12700">
              <a:lnSpc>
                <a:spcPts val="2810"/>
              </a:lnSpc>
            </a:pPr>
            <a:r>
              <a:rPr sz="2600" spc="-85" dirty="0">
                <a:latin typeface="Trebuchet MS"/>
                <a:cs typeface="Trebuchet MS"/>
              </a:rPr>
              <a:t>направленной</a:t>
            </a:r>
            <a:r>
              <a:rPr sz="2600" spc="-245" dirty="0">
                <a:latin typeface="Trebuchet MS"/>
                <a:cs typeface="Trebuchet MS"/>
              </a:rPr>
              <a:t> </a:t>
            </a:r>
            <a:r>
              <a:rPr sz="2600" spc="-75" dirty="0">
                <a:latin typeface="Trebuchet MS"/>
                <a:cs typeface="Trebuchet MS"/>
              </a:rPr>
              <a:t>на</a:t>
            </a:r>
            <a:endParaRPr sz="2600" dirty="0">
              <a:latin typeface="Trebuchet MS"/>
              <a:cs typeface="Trebuchet MS"/>
            </a:endParaRPr>
          </a:p>
          <a:p>
            <a:pPr marL="12700">
              <a:lnSpc>
                <a:spcPts val="2810"/>
              </a:lnSpc>
            </a:pPr>
            <a:r>
              <a:rPr sz="2600" spc="-100" dirty="0">
                <a:latin typeface="Trebuchet MS"/>
                <a:cs typeface="Trebuchet MS"/>
              </a:rPr>
              <a:t>самоопределение</a:t>
            </a:r>
            <a:r>
              <a:rPr sz="2600" spc="-254" dirty="0">
                <a:latin typeface="Trebuchet MS"/>
                <a:cs typeface="Trebuchet MS"/>
              </a:rPr>
              <a:t> </a:t>
            </a:r>
            <a:r>
              <a:rPr sz="2600" spc="-80" dirty="0">
                <a:latin typeface="Trebuchet MS"/>
                <a:cs typeface="Trebuchet MS"/>
              </a:rPr>
              <a:t>и</a:t>
            </a:r>
            <a:endParaRPr sz="2600" dirty="0">
              <a:latin typeface="Trebuchet MS"/>
              <a:cs typeface="Trebuchet MS"/>
            </a:endParaRPr>
          </a:p>
          <a:p>
            <a:pPr marL="12700" marR="5080">
              <a:lnSpc>
                <a:spcPts val="2810"/>
              </a:lnSpc>
              <a:spcBef>
                <a:spcPts val="200"/>
              </a:spcBef>
            </a:pPr>
            <a:r>
              <a:rPr sz="2600" spc="-110" dirty="0">
                <a:latin typeface="Trebuchet MS"/>
                <a:cs typeface="Trebuchet MS"/>
              </a:rPr>
              <a:t>профессиональную</a:t>
            </a:r>
            <a:r>
              <a:rPr sz="2600" spc="-310" dirty="0">
                <a:latin typeface="Trebuchet MS"/>
                <a:cs typeface="Trebuchet MS"/>
              </a:rPr>
              <a:t> </a:t>
            </a:r>
            <a:r>
              <a:rPr sz="2600" spc="-75" dirty="0">
                <a:latin typeface="Trebuchet MS"/>
                <a:cs typeface="Trebuchet MS"/>
              </a:rPr>
              <a:t>ориентацию  </a:t>
            </a:r>
            <a:r>
              <a:rPr sz="2600" spc="-160" dirty="0">
                <a:latin typeface="Trebuchet MS"/>
                <a:cs typeface="Trebuchet MS"/>
              </a:rPr>
              <a:t>всех</a:t>
            </a:r>
            <a:r>
              <a:rPr sz="2600" spc="-215" dirty="0">
                <a:latin typeface="Trebuchet MS"/>
                <a:cs typeface="Trebuchet MS"/>
              </a:rPr>
              <a:t> </a:t>
            </a:r>
            <a:r>
              <a:rPr sz="2600" spc="-105" dirty="0">
                <a:latin typeface="Trebuchet MS"/>
                <a:cs typeface="Trebuchet MS"/>
              </a:rPr>
              <a:t>обучающихся</a:t>
            </a:r>
            <a:endParaRPr sz="2600" dirty="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48625" y="981011"/>
            <a:ext cx="720725" cy="7191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20725" y="1038440"/>
            <a:ext cx="7091680" cy="1016000"/>
          </a:xfrm>
          <a:prstGeom prst="rect">
            <a:avLst/>
          </a:prstGeom>
          <a:solidFill>
            <a:srgbClr val="FFFFFF"/>
          </a:solidFill>
          <a:ln w="25400">
            <a:solidFill>
              <a:srgbClr val="DC5823"/>
            </a:solidFill>
          </a:ln>
        </p:spPr>
        <p:txBody>
          <a:bodyPr vert="horz" wrap="square" lIns="0" tIns="2159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70"/>
              </a:spcBef>
            </a:pPr>
            <a:r>
              <a:rPr sz="3000" b="1" spc="-175" dirty="0">
                <a:solidFill>
                  <a:srgbClr val="FF0000"/>
                </a:solidFill>
                <a:latin typeface="Trebuchet MS"/>
                <a:cs typeface="Trebuchet MS"/>
              </a:rPr>
              <a:t>Федеральный</a:t>
            </a:r>
            <a:r>
              <a:rPr sz="3000" b="1" spc="-22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000" b="1" spc="-185" dirty="0">
                <a:solidFill>
                  <a:srgbClr val="FF0000"/>
                </a:solidFill>
                <a:latin typeface="Trebuchet MS"/>
                <a:cs typeface="Trebuchet MS"/>
              </a:rPr>
              <a:t>проект</a:t>
            </a:r>
            <a:endParaRPr sz="3000">
              <a:latin typeface="Trebuchet MS"/>
              <a:cs typeface="Trebuchet MS"/>
            </a:endParaRPr>
          </a:p>
          <a:p>
            <a:pPr marL="91440">
              <a:lnSpc>
                <a:spcPct val="100000"/>
              </a:lnSpc>
            </a:pPr>
            <a:r>
              <a:rPr sz="3000" spc="-180" dirty="0">
                <a:latin typeface="Trebuchet MS"/>
                <a:cs typeface="Trebuchet MS"/>
              </a:rPr>
              <a:t>«Успех </a:t>
            </a:r>
            <a:r>
              <a:rPr sz="3000" spc="-130" dirty="0">
                <a:latin typeface="Trebuchet MS"/>
                <a:cs typeface="Trebuchet MS"/>
              </a:rPr>
              <a:t>каждого</a:t>
            </a:r>
            <a:r>
              <a:rPr sz="3000" spc="-295" dirty="0">
                <a:latin typeface="Trebuchet MS"/>
                <a:cs typeface="Trebuchet MS"/>
              </a:rPr>
              <a:t> </a:t>
            </a:r>
            <a:r>
              <a:rPr sz="3000" spc="-114" dirty="0">
                <a:latin typeface="Trebuchet MS"/>
                <a:cs typeface="Trebuchet MS"/>
              </a:rPr>
              <a:t>ребенка»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336794" y="2852927"/>
            <a:ext cx="3432555" cy="24268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694419" y="0"/>
            <a:ext cx="449579" cy="8122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11016" y="-152400"/>
            <a:ext cx="8431021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70" dirty="0">
                <a:solidFill>
                  <a:schemeClr val="bg1"/>
                </a:solidFill>
              </a:rPr>
              <a:t>Работа </a:t>
            </a:r>
            <a:r>
              <a:rPr sz="4400" spc="-295" dirty="0">
                <a:solidFill>
                  <a:schemeClr val="bg1"/>
                </a:solidFill>
              </a:rPr>
              <a:t>с </a:t>
            </a:r>
            <a:r>
              <a:rPr sz="4400" spc="-140" dirty="0">
                <a:solidFill>
                  <a:schemeClr val="bg1"/>
                </a:solidFill>
              </a:rPr>
              <a:t>одаренными</a:t>
            </a:r>
            <a:r>
              <a:rPr sz="4400" spc="-240" dirty="0">
                <a:solidFill>
                  <a:schemeClr val="bg1"/>
                </a:solidFill>
              </a:rPr>
              <a:t> </a:t>
            </a:r>
            <a:r>
              <a:rPr sz="4400" spc="-165" dirty="0">
                <a:solidFill>
                  <a:schemeClr val="bg1"/>
                </a:solidFill>
              </a:rPr>
              <a:t>детьми</a:t>
            </a:r>
          </a:p>
        </p:txBody>
      </p:sp>
      <p:sp>
        <p:nvSpPr>
          <p:cNvPr id="7" name="object 7"/>
          <p:cNvSpPr/>
          <p:nvPr/>
        </p:nvSpPr>
        <p:spPr>
          <a:xfrm>
            <a:off x="609600" y="3916876"/>
            <a:ext cx="7924799" cy="151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09600" y="4116019"/>
            <a:ext cx="784860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800" b="1" spc="-85" dirty="0" smtClean="0">
                <a:solidFill>
                  <a:srgbClr val="FFFFFF"/>
                </a:solidFill>
                <a:latin typeface="Trebuchet MS"/>
                <a:cs typeface="Trebuchet MS"/>
              </a:rPr>
              <a:t>Во всех школах функционируют кружки по организации работы с одаренными детьми.</a:t>
            </a:r>
            <a:endParaRPr sz="2800" dirty="0">
              <a:latin typeface="Trebuchet MS"/>
              <a:cs typeface="Trebuchet M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292554" y="2381773"/>
            <a:ext cx="264160" cy="0"/>
          </a:xfrm>
          <a:custGeom>
            <a:avLst/>
            <a:gdLst/>
            <a:ahLst/>
            <a:cxnLst/>
            <a:rect l="l" t="t" r="r" b="b"/>
            <a:pathLst>
              <a:path w="264160">
                <a:moveTo>
                  <a:pt x="0" y="0"/>
                </a:moveTo>
                <a:lnTo>
                  <a:pt x="263651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411681" y="2381773"/>
            <a:ext cx="528955" cy="0"/>
          </a:xfrm>
          <a:custGeom>
            <a:avLst/>
            <a:gdLst/>
            <a:ahLst/>
            <a:cxnLst/>
            <a:rect l="l" t="t" r="r" b="b"/>
            <a:pathLst>
              <a:path w="528955">
                <a:moveTo>
                  <a:pt x="0" y="0"/>
                </a:moveTo>
                <a:lnTo>
                  <a:pt x="528828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915113" y="2381773"/>
            <a:ext cx="1144905" cy="0"/>
          </a:xfrm>
          <a:custGeom>
            <a:avLst/>
            <a:gdLst/>
            <a:ahLst/>
            <a:cxnLst/>
            <a:rect l="l" t="t" r="r" b="b"/>
            <a:pathLst>
              <a:path w="1144905">
                <a:moveTo>
                  <a:pt x="0" y="0"/>
                </a:moveTo>
                <a:lnTo>
                  <a:pt x="1144524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915113" y="1558813"/>
            <a:ext cx="2641600" cy="0"/>
          </a:xfrm>
          <a:custGeom>
            <a:avLst/>
            <a:gdLst/>
            <a:ahLst/>
            <a:cxnLst/>
            <a:rect l="l" t="t" r="r" b="b"/>
            <a:pathLst>
              <a:path w="2641600">
                <a:moveTo>
                  <a:pt x="0" y="0"/>
                </a:moveTo>
                <a:lnTo>
                  <a:pt x="2641091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28800" y="2133600"/>
            <a:ext cx="352425" cy="970512"/>
          </a:xfrm>
          <a:custGeom>
            <a:avLst/>
            <a:gdLst/>
            <a:ahLst/>
            <a:cxnLst/>
            <a:rect l="l" t="t" r="r" b="b"/>
            <a:pathLst>
              <a:path w="352425" h="463550">
                <a:moveTo>
                  <a:pt x="352044" y="0"/>
                </a:moveTo>
                <a:lnTo>
                  <a:pt x="0" y="0"/>
                </a:lnTo>
                <a:lnTo>
                  <a:pt x="0" y="463295"/>
                </a:lnTo>
                <a:lnTo>
                  <a:pt x="352044" y="463295"/>
                </a:lnTo>
                <a:lnTo>
                  <a:pt x="352044" y="0"/>
                </a:lnTo>
                <a:close/>
              </a:path>
            </a:pathLst>
          </a:custGeom>
          <a:solidFill>
            <a:srgbClr val="526C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438400" y="1981200"/>
            <a:ext cx="352425" cy="1196340"/>
          </a:xfrm>
          <a:custGeom>
            <a:avLst/>
            <a:gdLst/>
            <a:ahLst/>
            <a:cxnLst/>
            <a:rect l="l" t="t" r="r" b="b"/>
            <a:pathLst>
              <a:path w="352425" h="1196339">
                <a:moveTo>
                  <a:pt x="352043" y="0"/>
                </a:moveTo>
                <a:lnTo>
                  <a:pt x="0" y="0"/>
                </a:lnTo>
                <a:lnTo>
                  <a:pt x="0" y="1196339"/>
                </a:lnTo>
                <a:lnTo>
                  <a:pt x="352043" y="1196339"/>
                </a:lnTo>
                <a:lnTo>
                  <a:pt x="352043" y="0"/>
                </a:lnTo>
                <a:close/>
              </a:path>
            </a:pathLst>
          </a:custGeom>
          <a:solidFill>
            <a:srgbClr val="526C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124200" y="1905000"/>
            <a:ext cx="381000" cy="1295399"/>
          </a:xfrm>
          <a:custGeom>
            <a:avLst/>
            <a:gdLst/>
            <a:ahLst/>
            <a:cxnLst/>
            <a:rect l="l" t="t" r="r" b="b"/>
            <a:pathLst>
              <a:path w="352425" h="1350645">
                <a:moveTo>
                  <a:pt x="352044" y="0"/>
                </a:moveTo>
                <a:lnTo>
                  <a:pt x="0" y="0"/>
                </a:lnTo>
                <a:lnTo>
                  <a:pt x="0" y="1350264"/>
                </a:lnTo>
                <a:lnTo>
                  <a:pt x="352044" y="1350264"/>
                </a:lnTo>
                <a:lnTo>
                  <a:pt x="352044" y="0"/>
                </a:lnTo>
                <a:close/>
              </a:path>
            </a:pathLst>
          </a:custGeom>
          <a:solidFill>
            <a:srgbClr val="526C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915113" y="3204733"/>
            <a:ext cx="2641600" cy="0"/>
          </a:xfrm>
          <a:custGeom>
            <a:avLst/>
            <a:gdLst/>
            <a:ahLst/>
            <a:cxnLst/>
            <a:rect l="l" t="t" r="r" b="b"/>
            <a:pathLst>
              <a:path w="2641600">
                <a:moveTo>
                  <a:pt x="0" y="0"/>
                </a:moveTo>
                <a:lnTo>
                  <a:pt x="2641091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915113" y="3204733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794462" y="3204733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675333" y="3204733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556205" y="3204733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1752600" y="1828800"/>
            <a:ext cx="488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50" dirty="0" smtClean="0">
                <a:latin typeface="Trebuchet MS"/>
                <a:cs typeface="Trebuchet MS"/>
              </a:rPr>
              <a:t>874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438400" y="1676400"/>
            <a:ext cx="488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50" dirty="0" smtClean="0">
                <a:latin typeface="Trebuchet MS"/>
                <a:cs typeface="Trebuchet MS"/>
              </a:rPr>
              <a:t>908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048000" y="1600200"/>
            <a:ext cx="4889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50" dirty="0" smtClean="0">
                <a:latin typeface="Trebuchet MS"/>
                <a:cs typeface="Trebuchet MS"/>
              </a:rPr>
              <a:t>956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905000" y="3276600"/>
            <a:ext cx="28321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85" dirty="0" smtClean="0">
                <a:latin typeface="Trebuchet MS"/>
                <a:cs typeface="Trebuchet MS"/>
              </a:rPr>
              <a:t>2</a:t>
            </a:r>
            <a:r>
              <a:rPr sz="1000" b="1" spc="-80" dirty="0" smtClean="0">
                <a:latin typeface="Trebuchet MS"/>
                <a:cs typeface="Trebuchet MS"/>
              </a:rPr>
              <a:t>0</a:t>
            </a:r>
            <a:r>
              <a:rPr sz="1000" b="1" spc="-85" dirty="0" smtClean="0">
                <a:latin typeface="Trebuchet MS"/>
                <a:cs typeface="Trebuchet MS"/>
              </a:rPr>
              <a:t>1</a:t>
            </a:r>
            <a:r>
              <a:rPr lang="ru-RU" sz="1000" b="1" spc="-85" dirty="0" smtClean="0">
                <a:latin typeface="Trebuchet MS"/>
                <a:cs typeface="Trebuchet MS"/>
              </a:rPr>
              <a:t>7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514600" y="3276600"/>
            <a:ext cx="28321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85" dirty="0" smtClean="0">
                <a:latin typeface="Trebuchet MS"/>
                <a:cs typeface="Trebuchet MS"/>
              </a:rPr>
              <a:t>2</a:t>
            </a:r>
            <a:r>
              <a:rPr sz="1000" b="1" spc="-80" dirty="0" smtClean="0">
                <a:latin typeface="Trebuchet MS"/>
                <a:cs typeface="Trebuchet MS"/>
              </a:rPr>
              <a:t>0</a:t>
            </a:r>
            <a:r>
              <a:rPr sz="1000" b="1" spc="-85" dirty="0" smtClean="0">
                <a:latin typeface="Trebuchet MS"/>
                <a:cs typeface="Trebuchet MS"/>
              </a:rPr>
              <a:t>1</a:t>
            </a:r>
            <a:r>
              <a:rPr lang="ru-RU" sz="1000" b="1" spc="-85" dirty="0" smtClean="0">
                <a:latin typeface="Trebuchet MS"/>
                <a:cs typeface="Trebuchet MS"/>
              </a:rPr>
              <a:t>8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395928" y="1386667"/>
            <a:ext cx="107655" cy="146675"/>
          </a:xfrm>
          <a:custGeom>
            <a:avLst/>
            <a:gdLst/>
            <a:ahLst/>
            <a:cxnLst/>
            <a:rect l="l" t="t" r="r" b="b"/>
            <a:pathLst>
              <a:path w="70484" h="70484">
                <a:moveTo>
                  <a:pt x="0" y="70103"/>
                </a:moveTo>
                <a:lnTo>
                  <a:pt x="70103" y="70103"/>
                </a:lnTo>
                <a:lnTo>
                  <a:pt x="70103" y="0"/>
                </a:lnTo>
                <a:lnTo>
                  <a:pt x="0" y="0"/>
                </a:lnTo>
                <a:lnTo>
                  <a:pt x="0" y="70103"/>
                </a:lnTo>
                <a:close/>
              </a:path>
            </a:pathLst>
          </a:custGeom>
          <a:solidFill>
            <a:srgbClr val="526C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1503583" y="1355543"/>
            <a:ext cx="121158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5" dirty="0">
                <a:latin typeface="Trebuchet MS"/>
                <a:cs typeface="Trebuchet MS"/>
              </a:rPr>
              <a:t>муниципальный</a:t>
            </a:r>
            <a:r>
              <a:rPr sz="1000" b="1" spc="-60" dirty="0">
                <a:latin typeface="Trebuchet MS"/>
                <a:cs typeface="Trebuchet MS"/>
              </a:rPr>
              <a:t> </a:t>
            </a:r>
            <a:r>
              <a:rPr sz="1000" b="1" spc="-75" dirty="0">
                <a:latin typeface="Trebuchet MS"/>
                <a:cs typeface="Trebuchet MS"/>
              </a:rPr>
              <a:t>этап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7244542" y="2665238"/>
            <a:ext cx="264160" cy="0"/>
          </a:xfrm>
          <a:custGeom>
            <a:avLst/>
            <a:gdLst/>
            <a:ahLst/>
            <a:cxnLst/>
            <a:rect l="l" t="t" r="r" b="b"/>
            <a:pathLst>
              <a:path w="264160">
                <a:moveTo>
                  <a:pt x="0" y="0"/>
                </a:moveTo>
                <a:lnTo>
                  <a:pt x="263651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363669" y="2665238"/>
            <a:ext cx="528955" cy="0"/>
          </a:xfrm>
          <a:custGeom>
            <a:avLst/>
            <a:gdLst/>
            <a:ahLst/>
            <a:cxnLst/>
            <a:rect l="l" t="t" r="r" b="b"/>
            <a:pathLst>
              <a:path w="528954">
                <a:moveTo>
                  <a:pt x="0" y="0"/>
                </a:moveTo>
                <a:lnTo>
                  <a:pt x="528828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482798" y="2665238"/>
            <a:ext cx="528955" cy="0"/>
          </a:xfrm>
          <a:custGeom>
            <a:avLst/>
            <a:gdLst/>
            <a:ahLst/>
            <a:cxnLst/>
            <a:rect l="l" t="t" r="r" b="b"/>
            <a:pathLst>
              <a:path w="528954">
                <a:moveTo>
                  <a:pt x="0" y="0"/>
                </a:moveTo>
                <a:lnTo>
                  <a:pt x="528827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867102" y="2665238"/>
            <a:ext cx="264160" cy="0"/>
          </a:xfrm>
          <a:custGeom>
            <a:avLst/>
            <a:gdLst/>
            <a:ahLst/>
            <a:cxnLst/>
            <a:rect l="l" t="t" r="r" b="b"/>
            <a:pathLst>
              <a:path w="264160">
                <a:moveTo>
                  <a:pt x="0" y="0"/>
                </a:moveTo>
                <a:lnTo>
                  <a:pt x="263651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244542" y="2116598"/>
            <a:ext cx="264160" cy="0"/>
          </a:xfrm>
          <a:custGeom>
            <a:avLst/>
            <a:gdLst/>
            <a:ahLst/>
            <a:cxnLst/>
            <a:rect l="l" t="t" r="r" b="b"/>
            <a:pathLst>
              <a:path w="264160">
                <a:moveTo>
                  <a:pt x="0" y="0"/>
                </a:moveTo>
                <a:lnTo>
                  <a:pt x="263651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482798" y="2116598"/>
            <a:ext cx="1409700" cy="0"/>
          </a:xfrm>
          <a:custGeom>
            <a:avLst/>
            <a:gdLst/>
            <a:ahLst/>
            <a:cxnLst/>
            <a:rect l="l" t="t" r="r" b="b"/>
            <a:pathLst>
              <a:path w="1409700">
                <a:moveTo>
                  <a:pt x="0" y="0"/>
                </a:moveTo>
                <a:lnTo>
                  <a:pt x="140970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867102" y="2116598"/>
            <a:ext cx="264160" cy="0"/>
          </a:xfrm>
          <a:custGeom>
            <a:avLst/>
            <a:gdLst/>
            <a:ahLst/>
            <a:cxnLst/>
            <a:rect l="l" t="t" r="r" b="b"/>
            <a:pathLst>
              <a:path w="264160">
                <a:moveTo>
                  <a:pt x="0" y="0"/>
                </a:moveTo>
                <a:lnTo>
                  <a:pt x="263651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867102" y="1567957"/>
            <a:ext cx="2641600" cy="0"/>
          </a:xfrm>
          <a:custGeom>
            <a:avLst/>
            <a:gdLst/>
            <a:ahLst/>
            <a:cxnLst/>
            <a:rect l="l" t="t" r="r" b="b"/>
            <a:pathLst>
              <a:path w="2641600">
                <a:moveTo>
                  <a:pt x="0" y="0"/>
                </a:moveTo>
                <a:lnTo>
                  <a:pt x="2641091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130754" y="2116599"/>
            <a:ext cx="352425" cy="1097786"/>
          </a:xfrm>
          <a:custGeom>
            <a:avLst/>
            <a:gdLst/>
            <a:ahLst/>
            <a:cxnLst/>
            <a:rect l="l" t="t" r="r" b="b"/>
            <a:pathLst>
              <a:path w="352425" h="1262380">
                <a:moveTo>
                  <a:pt x="352044" y="0"/>
                </a:moveTo>
                <a:lnTo>
                  <a:pt x="0" y="0"/>
                </a:lnTo>
                <a:lnTo>
                  <a:pt x="0" y="1261872"/>
                </a:lnTo>
                <a:lnTo>
                  <a:pt x="352044" y="1261872"/>
                </a:lnTo>
                <a:lnTo>
                  <a:pt x="352044" y="0"/>
                </a:lnTo>
                <a:close/>
              </a:path>
            </a:pathLst>
          </a:custGeom>
          <a:solidFill>
            <a:srgbClr val="DC58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011625" y="2008394"/>
            <a:ext cx="352425" cy="1205612"/>
          </a:xfrm>
          <a:custGeom>
            <a:avLst/>
            <a:gdLst/>
            <a:ahLst/>
            <a:cxnLst/>
            <a:rect l="l" t="t" r="r" b="b"/>
            <a:pathLst>
              <a:path w="352425" h="1069975">
                <a:moveTo>
                  <a:pt x="352043" y="0"/>
                </a:moveTo>
                <a:lnTo>
                  <a:pt x="0" y="0"/>
                </a:lnTo>
                <a:lnTo>
                  <a:pt x="0" y="1069848"/>
                </a:lnTo>
                <a:lnTo>
                  <a:pt x="352043" y="1069848"/>
                </a:lnTo>
                <a:lnTo>
                  <a:pt x="352043" y="0"/>
                </a:lnTo>
                <a:close/>
              </a:path>
            </a:pathLst>
          </a:custGeom>
          <a:solidFill>
            <a:srgbClr val="DC58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892498" y="1913905"/>
            <a:ext cx="352425" cy="1300480"/>
          </a:xfrm>
          <a:custGeom>
            <a:avLst/>
            <a:gdLst/>
            <a:ahLst/>
            <a:cxnLst/>
            <a:rect l="l" t="t" r="r" b="b"/>
            <a:pathLst>
              <a:path w="352425" h="1300480">
                <a:moveTo>
                  <a:pt x="352043" y="0"/>
                </a:moveTo>
                <a:lnTo>
                  <a:pt x="0" y="0"/>
                </a:lnTo>
                <a:lnTo>
                  <a:pt x="0" y="1299972"/>
                </a:lnTo>
                <a:lnTo>
                  <a:pt x="352043" y="1299972"/>
                </a:lnTo>
                <a:lnTo>
                  <a:pt x="352043" y="0"/>
                </a:lnTo>
                <a:close/>
              </a:path>
            </a:pathLst>
          </a:custGeom>
          <a:solidFill>
            <a:srgbClr val="DC58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867102" y="3213877"/>
            <a:ext cx="2641600" cy="0"/>
          </a:xfrm>
          <a:custGeom>
            <a:avLst/>
            <a:gdLst/>
            <a:ahLst/>
            <a:cxnLst/>
            <a:rect l="l" t="t" r="r" b="b"/>
            <a:pathLst>
              <a:path w="2641600">
                <a:moveTo>
                  <a:pt x="0" y="0"/>
                </a:moveTo>
                <a:lnTo>
                  <a:pt x="2641091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867102" y="3213877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746450" y="3213877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627321" y="3213877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508194" y="3213877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/>
          <p:nvPr/>
        </p:nvSpPr>
        <p:spPr>
          <a:xfrm>
            <a:off x="5120213" y="1807124"/>
            <a:ext cx="3733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0" dirty="0" smtClean="0">
                <a:latin typeface="Trebuchet MS"/>
                <a:cs typeface="Trebuchet MS"/>
              </a:rPr>
              <a:t>97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6001084" y="1667018"/>
            <a:ext cx="3733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 smtClean="0">
                <a:latin typeface="Trebuchet MS"/>
                <a:cs typeface="Trebuchet MS"/>
              </a:rPr>
              <a:t>1</a:t>
            </a:r>
            <a:r>
              <a:rPr lang="ru-RU" sz="1800" spc="-40" dirty="0" smtClean="0">
                <a:latin typeface="Trebuchet MS"/>
                <a:cs typeface="Trebuchet MS"/>
              </a:rPr>
              <a:t>08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6881575" y="1554369"/>
            <a:ext cx="3733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0" dirty="0" smtClean="0">
                <a:latin typeface="Trebuchet MS"/>
                <a:cs typeface="Trebuchet MS"/>
              </a:rPr>
              <a:t>113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5165932" y="3276489"/>
            <a:ext cx="28321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85" dirty="0" smtClean="0">
                <a:latin typeface="Trebuchet MS"/>
                <a:cs typeface="Trebuchet MS"/>
              </a:rPr>
              <a:t>2</a:t>
            </a:r>
            <a:r>
              <a:rPr sz="1000" b="1" spc="-80" dirty="0" smtClean="0">
                <a:latin typeface="Trebuchet MS"/>
                <a:cs typeface="Trebuchet MS"/>
              </a:rPr>
              <a:t>0</a:t>
            </a:r>
            <a:r>
              <a:rPr sz="1000" b="1" spc="-85" dirty="0" smtClean="0">
                <a:latin typeface="Trebuchet MS"/>
                <a:cs typeface="Trebuchet MS"/>
              </a:rPr>
              <a:t>1</a:t>
            </a:r>
            <a:r>
              <a:rPr lang="ru-RU" sz="1000" b="1" spc="-85" dirty="0" smtClean="0">
                <a:latin typeface="Trebuchet MS"/>
                <a:cs typeface="Trebuchet MS"/>
              </a:rPr>
              <a:t>7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6046424" y="3276489"/>
            <a:ext cx="28321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85" dirty="0" smtClean="0">
                <a:latin typeface="Trebuchet MS"/>
                <a:cs typeface="Trebuchet MS"/>
              </a:rPr>
              <a:t>2</a:t>
            </a:r>
            <a:r>
              <a:rPr sz="1000" b="1" spc="-80" dirty="0" smtClean="0">
                <a:latin typeface="Trebuchet MS"/>
                <a:cs typeface="Trebuchet MS"/>
              </a:rPr>
              <a:t>0</a:t>
            </a:r>
            <a:r>
              <a:rPr sz="1000" b="1" spc="-85" dirty="0" smtClean="0">
                <a:latin typeface="Trebuchet MS"/>
                <a:cs typeface="Trebuchet MS"/>
              </a:rPr>
              <a:t>1</a:t>
            </a:r>
            <a:r>
              <a:rPr lang="ru-RU" sz="1000" b="1" spc="-85" dirty="0" smtClean="0">
                <a:latin typeface="Trebuchet MS"/>
                <a:cs typeface="Trebuchet MS"/>
              </a:rPr>
              <a:t>8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6927295" y="3276489"/>
            <a:ext cx="28321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85" dirty="0" smtClean="0">
                <a:latin typeface="Trebuchet MS"/>
                <a:cs typeface="Trebuchet MS"/>
              </a:rPr>
              <a:t>2</a:t>
            </a:r>
            <a:r>
              <a:rPr sz="1000" b="1" spc="-80" dirty="0" smtClean="0">
                <a:latin typeface="Trebuchet MS"/>
                <a:cs typeface="Trebuchet MS"/>
              </a:rPr>
              <a:t>0</a:t>
            </a:r>
            <a:r>
              <a:rPr sz="1000" b="1" spc="-85" dirty="0" smtClean="0">
                <a:latin typeface="Trebuchet MS"/>
                <a:cs typeface="Trebuchet MS"/>
              </a:rPr>
              <a:t>1</a:t>
            </a:r>
            <a:r>
              <a:rPr lang="ru-RU" sz="1000" b="1" spc="-85" dirty="0">
                <a:latin typeface="Trebuchet MS"/>
                <a:cs typeface="Trebuchet MS"/>
              </a:rPr>
              <a:t>9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4901900" y="1328893"/>
            <a:ext cx="194563" cy="115550"/>
          </a:xfrm>
          <a:custGeom>
            <a:avLst/>
            <a:gdLst/>
            <a:ahLst/>
            <a:cxnLst/>
            <a:rect l="l" t="t" r="r" b="b"/>
            <a:pathLst>
              <a:path w="70485" h="70484">
                <a:moveTo>
                  <a:pt x="0" y="70103"/>
                </a:moveTo>
                <a:lnTo>
                  <a:pt x="70103" y="70103"/>
                </a:lnTo>
                <a:lnTo>
                  <a:pt x="70103" y="0"/>
                </a:lnTo>
                <a:lnTo>
                  <a:pt x="0" y="0"/>
                </a:lnTo>
                <a:lnTo>
                  <a:pt x="0" y="70103"/>
                </a:lnTo>
                <a:close/>
              </a:path>
            </a:pathLst>
          </a:custGeom>
          <a:solidFill>
            <a:srgbClr val="DC58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793182" y="3213877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 txBox="1"/>
          <p:nvPr/>
        </p:nvSpPr>
        <p:spPr>
          <a:xfrm>
            <a:off x="1915113" y="812291"/>
            <a:ext cx="5593081" cy="2738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3325" marR="5080" indent="-1191260" algn="ctr">
              <a:lnSpc>
                <a:spcPct val="135700"/>
              </a:lnSpc>
              <a:spcBef>
                <a:spcPts val="100"/>
              </a:spcBef>
            </a:pPr>
            <a:r>
              <a:rPr sz="1400" b="1" spc="-70" dirty="0">
                <a:solidFill>
                  <a:srgbClr val="FF0000"/>
                </a:solidFill>
                <a:latin typeface="Trebuchet MS"/>
                <a:cs typeface="Trebuchet MS"/>
              </a:rPr>
              <a:t>Количество участников </a:t>
            </a:r>
            <a:r>
              <a:rPr sz="1400" b="1" spc="-65" dirty="0">
                <a:solidFill>
                  <a:srgbClr val="FF0000"/>
                </a:solidFill>
                <a:latin typeface="Trebuchet MS"/>
                <a:cs typeface="Trebuchet MS"/>
              </a:rPr>
              <a:t>всероссийской </a:t>
            </a:r>
            <a:r>
              <a:rPr sz="1400" b="1" spc="-50" dirty="0">
                <a:solidFill>
                  <a:srgbClr val="FF0000"/>
                </a:solidFill>
                <a:latin typeface="Trebuchet MS"/>
                <a:cs typeface="Trebuchet MS"/>
              </a:rPr>
              <a:t>олимпиады </a:t>
            </a:r>
            <a:r>
              <a:rPr sz="1400" b="1" spc="-50" dirty="0" err="1">
                <a:solidFill>
                  <a:srgbClr val="FF0000"/>
                </a:solidFill>
                <a:latin typeface="Trebuchet MS"/>
                <a:cs typeface="Trebuchet MS"/>
              </a:rPr>
              <a:t>школьников</a:t>
            </a:r>
            <a:r>
              <a:rPr sz="1400" b="1" spc="-50" dirty="0">
                <a:solidFill>
                  <a:srgbClr val="FF0000"/>
                </a:solidFill>
                <a:latin typeface="Trebuchet MS"/>
                <a:cs typeface="Trebuchet MS"/>
              </a:rPr>
              <a:t>  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99718" y="1204322"/>
            <a:ext cx="1333057" cy="288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03325" marR="5080" indent="-1191260">
              <a:lnSpc>
                <a:spcPct val="135700"/>
              </a:lnSpc>
              <a:spcBef>
                <a:spcPts val="100"/>
              </a:spcBef>
            </a:pPr>
            <a:r>
              <a:rPr lang="ru-RU" sz="1050" b="1" spc="-60" dirty="0">
                <a:latin typeface="Trebuchet MS"/>
                <a:cs typeface="Trebuchet MS"/>
              </a:rPr>
              <a:t>региональный </a:t>
            </a:r>
            <a:r>
              <a:rPr lang="ru-RU" sz="1050" b="1" spc="-75" dirty="0">
                <a:latin typeface="Trebuchet MS"/>
                <a:cs typeface="Trebuchet MS"/>
              </a:rPr>
              <a:t>этап</a:t>
            </a:r>
            <a:endParaRPr lang="ru-RU" sz="1050" dirty="0">
              <a:latin typeface="Trebuchet MS"/>
              <a:cs typeface="Trebuchet MS"/>
            </a:endParaRPr>
          </a:p>
        </p:txBody>
      </p:sp>
      <p:sp>
        <p:nvSpPr>
          <p:cNvPr id="80" name="object 53"/>
          <p:cNvSpPr txBox="1"/>
          <p:nvPr/>
        </p:nvSpPr>
        <p:spPr>
          <a:xfrm>
            <a:off x="3124200" y="3276600"/>
            <a:ext cx="28321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85" dirty="0" smtClean="0">
                <a:latin typeface="Trebuchet MS"/>
                <a:cs typeface="Trebuchet MS"/>
              </a:rPr>
              <a:t>2</a:t>
            </a:r>
            <a:r>
              <a:rPr sz="1000" b="1" spc="-80" dirty="0" smtClean="0">
                <a:latin typeface="Trebuchet MS"/>
                <a:cs typeface="Trebuchet MS"/>
              </a:rPr>
              <a:t>0</a:t>
            </a:r>
            <a:r>
              <a:rPr sz="1000" b="1" spc="-85" dirty="0" smtClean="0">
                <a:latin typeface="Trebuchet MS"/>
                <a:cs typeface="Trebuchet MS"/>
              </a:rPr>
              <a:t>1</a:t>
            </a:r>
            <a:r>
              <a:rPr lang="ru-RU" sz="1000" b="1" spc="-85" dirty="0" smtClean="0">
                <a:latin typeface="Trebuchet MS"/>
                <a:cs typeface="Trebuchet MS"/>
              </a:rPr>
              <a:t>9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81" name="object 42"/>
          <p:cNvSpPr/>
          <p:nvPr/>
        </p:nvSpPr>
        <p:spPr>
          <a:xfrm>
            <a:off x="3733800" y="1828800"/>
            <a:ext cx="352425" cy="1350645"/>
          </a:xfrm>
          <a:custGeom>
            <a:avLst/>
            <a:gdLst/>
            <a:ahLst/>
            <a:cxnLst/>
            <a:rect l="l" t="t" r="r" b="b"/>
            <a:pathLst>
              <a:path w="352425" h="1350645">
                <a:moveTo>
                  <a:pt x="352044" y="0"/>
                </a:moveTo>
                <a:lnTo>
                  <a:pt x="0" y="0"/>
                </a:lnTo>
                <a:lnTo>
                  <a:pt x="0" y="1350264"/>
                </a:lnTo>
                <a:lnTo>
                  <a:pt x="352044" y="1350264"/>
                </a:lnTo>
                <a:lnTo>
                  <a:pt x="352044" y="0"/>
                </a:lnTo>
                <a:close/>
              </a:path>
            </a:pathLst>
          </a:custGeom>
          <a:solidFill>
            <a:srgbClr val="526C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42"/>
          <p:cNvSpPr/>
          <p:nvPr/>
        </p:nvSpPr>
        <p:spPr>
          <a:xfrm>
            <a:off x="3124201" y="1905001"/>
            <a:ext cx="304800" cy="1219200"/>
          </a:xfrm>
          <a:custGeom>
            <a:avLst/>
            <a:gdLst/>
            <a:ahLst/>
            <a:cxnLst/>
            <a:rect l="l" t="t" r="r" b="b"/>
            <a:pathLst>
              <a:path w="352425" h="1350645">
                <a:moveTo>
                  <a:pt x="352044" y="0"/>
                </a:moveTo>
                <a:lnTo>
                  <a:pt x="0" y="0"/>
                </a:lnTo>
                <a:lnTo>
                  <a:pt x="0" y="1350264"/>
                </a:lnTo>
                <a:lnTo>
                  <a:pt x="352044" y="1350264"/>
                </a:lnTo>
                <a:lnTo>
                  <a:pt x="352044" y="0"/>
                </a:lnTo>
                <a:close/>
              </a:path>
            </a:pathLst>
          </a:custGeom>
          <a:solidFill>
            <a:srgbClr val="526C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53"/>
          <p:cNvSpPr txBox="1"/>
          <p:nvPr/>
        </p:nvSpPr>
        <p:spPr>
          <a:xfrm>
            <a:off x="3810000" y="3276600"/>
            <a:ext cx="28321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85" dirty="0" smtClean="0">
                <a:latin typeface="Trebuchet MS"/>
                <a:cs typeface="Trebuchet MS"/>
              </a:rPr>
              <a:t>2</a:t>
            </a:r>
            <a:r>
              <a:rPr sz="1000" b="1" spc="-80" dirty="0" smtClean="0">
                <a:latin typeface="Trebuchet MS"/>
                <a:cs typeface="Trebuchet MS"/>
              </a:rPr>
              <a:t>0</a:t>
            </a:r>
            <a:r>
              <a:rPr lang="ru-RU" sz="1000" b="1" spc="-80" dirty="0" smtClean="0">
                <a:latin typeface="Trebuchet MS"/>
                <a:cs typeface="Trebuchet MS"/>
              </a:rPr>
              <a:t>20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85" name="object 50"/>
          <p:cNvSpPr txBox="1"/>
          <p:nvPr/>
        </p:nvSpPr>
        <p:spPr>
          <a:xfrm>
            <a:off x="3657600" y="1524000"/>
            <a:ext cx="4889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50" dirty="0" smtClean="0">
                <a:latin typeface="Trebuchet MS"/>
                <a:cs typeface="Trebuchet MS"/>
              </a:rPr>
              <a:t>1426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86" name="object 66"/>
          <p:cNvSpPr/>
          <p:nvPr/>
        </p:nvSpPr>
        <p:spPr>
          <a:xfrm>
            <a:off x="7543800" y="1828800"/>
            <a:ext cx="380999" cy="1371600"/>
          </a:xfrm>
          <a:custGeom>
            <a:avLst/>
            <a:gdLst/>
            <a:ahLst/>
            <a:cxnLst/>
            <a:rect l="l" t="t" r="r" b="b"/>
            <a:pathLst>
              <a:path w="352425" h="1300480">
                <a:moveTo>
                  <a:pt x="352043" y="0"/>
                </a:moveTo>
                <a:lnTo>
                  <a:pt x="0" y="0"/>
                </a:lnTo>
                <a:lnTo>
                  <a:pt x="0" y="1299972"/>
                </a:lnTo>
                <a:lnTo>
                  <a:pt x="352043" y="1299972"/>
                </a:lnTo>
                <a:lnTo>
                  <a:pt x="352043" y="0"/>
                </a:lnTo>
                <a:close/>
              </a:path>
            </a:pathLst>
          </a:custGeom>
          <a:solidFill>
            <a:srgbClr val="DC58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53"/>
          <p:cNvSpPr txBox="1"/>
          <p:nvPr/>
        </p:nvSpPr>
        <p:spPr>
          <a:xfrm>
            <a:off x="7620000" y="3276600"/>
            <a:ext cx="28321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85" dirty="0" smtClean="0">
                <a:latin typeface="Trebuchet MS"/>
                <a:cs typeface="Trebuchet MS"/>
              </a:rPr>
              <a:t>2</a:t>
            </a:r>
            <a:r>
              <a:rPr sz="1000" b="1" spc="-80" dirty="0" smtClean="0">
                <a:latin typeface="Trebuchet MS"/>
                <a:cs typeface="Trebuchet MS"/>
              </a:rPr>
              <a:t>0</a:t>
            </a:r>
            <a:r>
              <a:rPr lang="ru-RU" sz="1000" b="1" spc="-80" dirty="0" smtClean="0">
                <a:latin typeface="Trebuchet MS"/>
                <a:cs typeface="Trebuchet MS"/>
              </a:rPr>
              <a:t>20</a:t>
            </a:r>
            <a:endParaRPr sz="10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/>
          <p:nvPr/>
        </p:nvSpPr>
        <p:spPr>
          <a:xfrm>
            <a:off x="762000" y="-24806"/>
            <a:ext cx="76476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-105" dirty="0" smtClean="0">
                <a:solidFill>
                  <a:srgbClr val="00B050"/>
                </a:solidFill>
                <a:latin typeface="Trebuchet MS"/>
                <a:cs typeface="Trebuchet MS"/>
              </a:rPr>
              <a:t>Количество победителей и призеров Всероссийской олимпиады школьников</a:t>
            </a:r>
            <a:endParaRPr lang="ru-RU" sz="2400" b="1" dirty="0">
              <a:solidFill>
                <a:srgbClr val="00B050"/>
              </a:solidFill>
            </a:endParaRPr>
          </a:p>
        </p:txBody>
      </p:sp>
      <p:graphicFrame>
        <p:nvGraphicFramePr>
          <p:cNvPr id="79" name="Объект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974705156"/>
              </p:ext>
            </p:extLst>
          </p:nvPr>
        </p:nvGraphicFramePr>
        <p:xfrm>
          <a:off x="457200" y="990600"/>
          <a:ext cx="8382000" cy="5290566"/>
        </p:xfrm>
        <a:graphic>
          <a:graphicData uri="http://schemas.openxmlformats.org/presentationml/2006/ole">
            <p:oleObj spid="_x0000_s2123" name="Лист" r:id="rId3" imgW="5495880" imgH="2486025" progId="Excel.Shee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45696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object 24"/>
          <p:cNvSpPr/>
          <p:nvPr/>
        </p:nvSpPr>
        <p:spPr>
          <a:xfrm>
            <a:off x="4648200" y="5562600"/>
            <a:ext cx="685800" cy="644525"/>
          </a:xfrm>
          <a:custGeom>
            <a:avLst/>
            <a:gdLst/>
            <a:ahLst/>
            <a:cxnLst/>
            <a:rect l="l" t="t" r="r" b="b"/>
            <a:pathLst>
              <a:path w="568325" h="568325">
                <a:moveTo>
                  <a:pt x="284099" y="0"/>
                </a:moveTo>
                <a:lnTo>
                  <a:pt x="238000" y="3719"/>
                </a:lnTo>
                <a:lnTo>
                  <a:pt x="194275" y="14487"/>
                </a:lnTo>
                <a:lnTo>
                  <a:pt x="153508" y="31718"/>
                </a:lnTo>
                <a:lnTo>
                  <a:pt x="116284" y="54828"/>
                </a:lnTo>
                <a:lnTo>
                  <a:pt x="83184" y="83231"/>
                </a:lnTo>
                <a:lnTo>
                  <a:pt x="54794" y="116341"/>
                </a:lnTo>
                <a:lnTo>
                  <a:pt x="31697" y="153575"/>
                </a:lnTo>
                <a:lnTo>
                  <a:pt x="14476" y="194346"/>
                </a:lnTo>
                <a:lnTo>
                  <a:pt x="3716" y="238071"/>
                </a:lnTo>
                <a:lnTo>
                  <a:pt x="0" y="284162"/>
                </a:lnTo>
                <a:lnTo>
                  <a:pt x="3716" y="330253"/>
                </a:lnTo>
                <a:lnTo>
                  <a:pt x="14476" y="373978"/>
                </a:lnTo>
                <a:lnTo>
                  <a:pt x="31697" y="414749"/>
                </a:lnTo>
                <a:lnTo>
                  <a:pt x="54794" y="451983"/>
                </a:lnTo>
                <a:lnTo>
                  <a:pt x="83184" y="485093"/>
                </a:lnTo>
                <a:lnTo>
                  <a:pt x="116284" y="513496"/>
                </a:lnTo>
                <a:lnTo>
                  <a:pt x="153508" y="536606"/>
                </a:lnTo>
                <a:lnTo>
                  <a:pt x="194275" y="553837"/>
                </a:lnTo>
                <a:lnTo>
                  <a:pt x="238000" y="564605"/>
                </a:lnTo>
                <a:lnTo>
                  <a:pt x="284099" y="568325"/>
                </a:lnTo>
                <a:lnTo>
                  <a:pt x="330201" y="564605"/>
                </a:lnTo>
                <a:lnTo>
                  <a:pt x="373935" y="553837"/>
                </a:lnTo>
                <a:lnTo>
                  <a:pt x="414716" y="536606"/>
                </a:lnTo>
                <a:lnTo>
                  <a:pt x="451958" y="513496"/>
                </a:lnTo>
                <a:lnTo>
                  <a:pt x="485076" y="485093"/>
                </a:lnTo>
                <a:lnTo>
                  <a:pt x="513485" y="451983"/>
                </a:lnTo>
                <a:lnTo>
                  <a:pt x="536599" y="414749"/>
                </a:lnTo>
                <a:lnTo>
                  <a:pt x="553834" y="373978"/>
                </a:lnTo>
                <a:lnTo>
                  <a:pt x="564604" y="330253"/>
                </a:lnTo>
                <a:lnTo>
                  <a:pt x="568325" y="284162"/>
                </a:lnTo>
                <a:lnTo>
                  <a:pt x="564604" y="238071"/>
                </a:lnTo>
                <a:lnTo>
                  <a:pt x="553834" y="194346"/>
                </a:lnTo>
                <a:lnTo>
                  <a:pt x="536599" y="153575"/>
                </a:lnTo>
                <a:lnTo>
                  <a:pt x="513485" y="116341"/>
                </a:lnTo>
                <a:lnTo>
                  <a:pt x="485076" y="83231"/>
                </a:lnTo>
                <a:lnTo>
                  <a:pt x="451958" y="54828"/>
                </a:lnTo>
                <a:lnTo>
                  <a:pt x="414716" y="31718"/>
                </a:lnTo>
                <a:lnTo>
                  <a:pt x="373935" y="14487"/>
                </a:lnTo>
                <a:lnTo>
                  <a:pt x="330201" y="3719"/>
                </a:lnTo>
                <a:lnTo>
                  <a:pt x="284099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53" name="Picture 5" descr="C:\Users\Магомедрасул\Desktop\7e026fb797b79aabedf0244b8c6e29e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3518" y="612355"/>
            <a:ext cx="3000727" cy="225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Магомедрасул\Desktop\36fb5fb90259fd101849fb3ae088999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5560" y="2543721"/>
            <a:ext cx="1965552" cy="164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/>
          <p:cNvSpPr/>
          <p:nvPr/>
        </p:nvSpPr>
        <p:spPr>
          <a:xfrm>
            <a:off x="8718804" y="39623"/>
            <a:ext cx="425196" cy="845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35736" y="-201669"/>
            <a:ext cx="8208264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85" dirty="0">
                <a:solidFill>
                  <a:schemeClr val="bg1"/>
                </a:solidFill>
              </a:rPr>
              <a:t>Дополнительное</a:t>
            </a:r>
            <a:r>
              <a:rPr sz="4400" spc="-215" dirty="0">
                <a:solidFill>
                  <a:schemeClr val="bg1"/>
                </a:solidFill>
              </a:rPr>
              <a:t> </a:t>
            </a:r>
            <a:r>
              <a:rPr sz="4400" spc="-145" dirty="0">
                <a:solidFill>
                  <a:schemeClr val="bg1"/>
                </a:solidFill>
              </a:rPr>
              <a:t>образование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945591" y="4424553"/>
            <a:ext cx="348297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94360">
              <a:lnSpc>
                <a:spcPct val="100000"/>
              </a:lnSpc>
              <a:spcBef>
                <a:spcPts val="95"/>
              </a:spcBef>
            </a:pPr>
            <a:r>
              <a:rPr sz="1600" b="1" spc="-110" dirty="0">
                <a:solidFill>
                  <a:srgbClr val="001F5F"/>
                </a:solidFill>
                <a:latin typeface="Trebuchet MS"/>
                <a:cs typeface="Trebuchet MS"/>
              </a:rPr>
              <a:t>Охват </a:t>
            </a:r>
            <a:r>
              <a:rPr sz="1600" b="1" spc="-120" dirty="0">
                <a:solidFill>
                  <a:srgbClr val="001F5F"/>
                </a:solidFill>
                <a:latin typeface="Trebuchet MS"/>
                <a:cs typeface="Trebuchet MS"/>
              </a:rPr>
              <a:t>детей </a:t>
            </a:r>
            <a:r>
              <a:rPr sz="1600" b="1" spc="-75" dirty="0">
                <a:solidFill>
                  <a:srgbClr val="001F5F"/>
                </a:solidFill>
                <a:latin typeface="Trebuchet MS"/>
                <a:cs typeface="Trebuchet MS"/>
              </a:rPr>
              <a:t>и</a:t>
            </a:r>
            <a:r>
              <a:rPr sz="1600" b="1" spc="-15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600" b="1" spc="-95" dirty="0">
                <a:solidFill>
                  <a:srgbClr val="001F5F"/>
                </a:solidFill>
                <a:latin typeface="Trebuchet MS"/>
                <a:cs typeface="Trebuchet MS"/>
              </a:rPr>
              <a:t>подростков</a:t>
            </a:r>
            <a:endParaRPr sz="1600" dirty="0">
              <a:latin typeface="Trebuchet MS"/>
              <a:cs typeface="Trebuchet MS"/>
            </a:endParaRPr>
          </a:p>
          <a:p>
            <a:pPr marL="12700" marR="5080" algn="ctr">
              <a:lnSpc>
                <a:spcPct val="100000"/>
              </a:lnSpc>
            </a:pPr>
            <a:r>
              <a:rPr sz="1600" b="1" spc="-85" dirty="0">
                <a:solidFill>
                  <a:srgbClr val="001F5F"/>
                </a:solidFill>
                <a:latin typeface="Trebuchet MS"/>
                <a:cs typeface="Trebuchet MS"/>
              </a:rPr>
              <a:t>в </a:t>
            </a:r>
            <a:r>
              <a:rPr sz="1600" b="1" spc="-105" dirty="0">
                <a:solidFill>
                  <a:srgbClr val="001F5F"/>
                </a:solidFill>
                <a:latin typeface="Trebuchet MS"/>
                <a:cs typeface="Trebuchet MS"/>
              </a:rPr>
              <a:t>возрасте </a:t>
            </a:r>
            <a:r>
              <a:rPr sz="1600" b="1" spc="-114" dirty="0">
                <a:solidFill>
                  <a:srgbClr val="001F5F"/>
                </a:solidFill>
                <a:latin typeface="Trebuchet MS"/>
                <a:cs typeface="Trebuchet MS"/>
              </a:rPr>
              <a:t>от </a:t>
            </a:r>
            <a:r>
              <a:rPr sz="1600" b="1" spc="-130" dirty="0">
                <a:solidFill>
                  <a:srgbClr val="001F5F"/>
                </a:solidFill>
                <a:latin typeface="Trebuchet MS"/>
                <a:cs typeface="Trebuchet MS"/>
              </a:rPr>
              <a:t>5 </a:t>
            </a:r>
            <a:r>
              <a:rPr sz="1600" b="1" spc="-75" dirty="0">
                <a:solidFill>
                  <a:srgbClr val="001F5F"/>
                </a:solidFill>
                <a:latin typeface="Trebuchet MS"/>
                <a:cs typeface="Trebuchet MS"/>
              </a:rPr>
              <a:t>до </a:t>
            </a:r>
            <a:r>
              <a:rPr sz="1600" b="1" spc="-135" dirty="0">
                <a:solidFill>
                  <a:srgbClr val="001F5F"/>
                </a:solidFill>
                <a:latin typeface="Trebuchet MS"/>
                <a:cs typeface="Trebuchet MS"/>
              </a:rPr>
              <a:t>18 лет</a:t>
            </a:r>
            <a:r>
              <a:rPr sz="1600" b="1" spc="-21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600" b="1" spc="-70" dirty="0">
                <a:solidFill>
                  <a:srgbClr val="001F5F"/>
                </a:solidFill>
                <a:latin typeface="Trebuchet MS"/>
                <a:cs typeface="Trebuchet MS"/>
              </a:rPr>
              <a:t>программами  </a:t>
            </a:r>
            <a:r>
              <a:rPr sz="1600" b="1" spc="-100" dirty="0" err="1">
                <a:solidFill>
                  <a:srgbClr val="001F5F"/>
                </a:solidFill>
                <a:latin typeface="Trebuchet MS"/>
                <a:cs typeface="Trebuchet MS"/>
              </a:rPr>
              <a:t>дополнительного</a:t>
            </a:r>
            <a:r>
              <a:rPr sz="1600" b="1" spc="-10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600" b="1" spc="-80" dirty="0" err="1" smtClean="0">
                <a:solidFill>
                  <a:srgbClr val="001F5F"/>
                </a:solidFill>
                <a:latin typeface="Trebuchet MS"/>
                <a:cs typeface="Trebuchet MS"/>
              </a:rPr>
              <a:t>образования</a:t>
            </a:r>
            <a:r>
              <a:rPr lang="ru-RU" sz="1600" b="1" spc="-80" dirty="0" smtClean="0">
                <a:solidFill>
                  <a:srgbClr val="001F5F"/>
                </a:solidFill>
                <a:latin typeface="Trebuchet MS"/>
                <a:cs typeface="Trebuchet MS"/>
              </a:rPr>
              <a:t> (чел)</a:t>
            </a:r>
            <a:endParaRPr sz="1600" dirty="0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186813" y="5957290"/>
            <a:ext cx="1339850" cy="382270"/>
          </a:xfrm>
          <a:custGeom>
            <a:avLst/>
            <a:gdLst/>
            <a:ahLst/>
            <a:cxnLst/>
            <a:rect l="l" t="t" r="r" b="b"/>
            <a:pathLst>
              <a:path w="1339850" h="382270">
                <a:moveTo>
                  <a:pt x="1336802" y="61849"/>
                </a:moveTo>
                <a:lnTo>
                  <a:pt x="14478" y="369824"/>
                </a:lnTo>
                <a:lnTo>
                  <a:pt x="17399" y="382193"/>
                </a:lnTo>
                <a:lnTo>
                  <a:pt x="1339723" y="74218"/>
                </a:lnTo>
                <a:lnTo>
                  <a:pt x="1336802" y="61849"/>
                </a:lnTo>
                <a:close/>
              </a:path>
              <a:path w="1339850" h="382270">
                <a:moveTo>
                  <a:pt x="1328165" y="24739"/>
                </a:moveTo>
                <a:lnTo>
                  <a:pt x="5842" y="332714"/>
                </a:lnTo>
                <a:lnTo>
                  <a:pt x="11556" y="357454"/>
                </a:lnTo>
                <a:lnTo>
                  <a:pt x="1334008" y="49479"/>
                </a:lnTo>
                <a:lnTo>
                  <a:pt x="1328165" y="24739"/>
                </a:lnTo>
                <a:close/>
              </a:path>
              <a:path w="1339850" h="382270">
                <a:moveTo>
                  <a:pt x="1322451" y="0"/>
                </a:moveTo>
                <a:lnTo>
                  <a:pt x="0" y="307975"/>
                </a:lnTo>
                <a:lnTo>
                  <a:pt x="2920" y="320344"/>
                </a:lnTo>
                <a:lnTo>
                  <a:pt x="1325372" y="12369"/>
                </a:lnTo>
                <a:lnTo>
                  <a:pt x="1322451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52372" y="5501640"/>
            <a:ext cx="1060704" cy="3733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90472" y="5539740"/>
            <a:ext cx="1060704" cy="3733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721357" y="5599277"/>
            <a:ext cx="6750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45" dirty="0" smtClean="0">
                <a:solidFill>
                  <a:srgbClr val="001F5F"/>
                </a:solidFill>
                <a:latin typeface="Trebuchet MS"/>
                <a:cs typeface="Trebuchet MS"/>
              </a:rPr>
              <a:t>201</a:t>
            </a:r>
            <a:r>
              <a:rPr lang="ru-RU" b="1" spc="-145" dirty="0" smtClean="0">
                <a:solidFill>
                  <a:srgbClr val="001F5F"/>
                </a:solidFill>
                <a:latin typeface="Trebuchet MS"/>
                <a:cs typeface="Trebuchet MS"/>
              </a:rPr>
              <a:t>8</a:t>
            </a:r>
            <a:r>
              <a:rPr sz="1800" b="1" spc="-225" dirty="0" smtClean="0">
                <a:solidFill>
                  <a:srgbClr val="001F5F"/>
                </a:solidFill>
                <a:latin typeface="Trebuchet MS"/>
                <a:cs typeface="Trebuchet MS"/>
              </a:rPr>
              <a:t>г</a:t>
            </a:r>
            <a:r>
              <a:rPr sz="1800" b="1" spc="-225" dirty="0">
                <a:solidFill>
                  <a:srgbClr val="001F5F"/>
                </a:solidFill>
                <a:latin typeface="Trebuchet MS"/>
                <a:cs typeface="Trebuchet MS"/>
              </a:rPr>
              <a:t>.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983993" y="5334000"/>
            <a:ext cx="902208" cy="2910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186177" y="5334000"/>
            <a:ext cx="54762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45" dirty="0" smtClean="0">
                <a:solidFill>
                  <a:srgbClr val="001F5F"/>
                </a:solidFill>
                <a:latin typeface="Trebuchet MS"/>
                <a:cs typeface="Trebuchet MS"/>
              </a:rPr>
              <a:t>201</a:t>
            </a:r>
            <a:r>
              <a:rPr lang="ru-RU" b="1" spc="-145" dirty="0" smtClean="0">
                <a:solidFill>
                  <a:srgbClr val="001F5F"/>
                </a:solidFill>
                <a:latin typeface="Trebuchet MS"/>
                <a:cs typeface="Trebuchet MS"/>
              </a:rPr>
              <a:t>9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524000" y="6029325"/>
            <a:ext cx="790575" cy="568325"/>
          </a:xfrm>
          <a:custGeom>
            <a:avLst/>
            <a:gdLst/>
            <a:ahLst/>
            <a:cxnLst/>
            <a:rect l="l" t="t" r="r" b="b"/>
            <a:pathLst>
              <a:path w="568325" h="568325">
                <a:moveTo>
                  <a:pt x="284225" y="0"/>
                </a:moveTo>
                <a:lnTo>
                  <a:pt x="238123" y="3719"/>
                </a:lnTo>
                <a:lnTo>
                  <a:pt x="194389" y="14487"/>
                </a:lnTo>
                <a:lnTo>
                  <a:pt x="153608" y="31718"/>
                </a:lnTo>
                <a:lnTo>
                  <a:pt x="116366" y="54828"/>
                </a:lnTo>
                <a:lnTo>
                  <a:pt x="83248" y="83231"/>
                </a:lnTo>
                <a:lnTo>
                  <a:pt x="54839" y="116341"/>
                </a:lnTo>
                <a:lnTo>
                  <a:pt x="31725" y="153575"/>
                </a:lnTo>
                <a:lnTo>
                  <a:pt x="14490" y="194346"/>
                </a:lnTo>
                <a:lnTo>
                  <a:pt x="3720" y="238071"/>
                </a:lnTo>
                <a:lnTo>
                  <a:pt x="0" y="284162"/>
                </a:lnTo>
                <a:lnTo>
                  <a:pt x="3720" y="330253"/>
                </a:lnTo>
                <a:lnTo>
                  <a:pt x="14490" y="373978"/>
                </a:lnTo>
                <a:lnTo>
                  <a:pt x="31725" y="414749"/>
                </a:lnTo>
                <a:lnTo>
                  <a:pt x="54839" y="451983"/>
                </a:lnTo>
                <a:lnTo>
                  <a:pt x="83248" y="485093"/>
                </a:lnTo>
                <a:lnTo>
                  <a:pt x="116366" y="513496"/>
                </a:lnTo>
                <a:lnTo>
                  <a:pt x="153608" y="536606"/>
                </a:lnTo>
                <a:lnTo>
                  <a:pt x="194389" y="553837"/>
                </a:lnTo>
                <a:lnTo>
                  <a:pt x="238123" y="564605"/>
                </a:lnTo>
                <a:lnTo>
                  <a:pt x="284225" y="568325"/>
                </a:lnTo>
                <a:lnTo>
                  <a:pt x="330294" y="564605"/>
                </a:lnTo>
                <a:lnTo>
                  <a:pt x="374000" y="553837"/>
                </a:lnTo>
                <a:lnTo>
                  <a:pt x="414760" y="536606"/>
                </a:lnTo>
                <a:lnTo>
                  <a:pt x="451985" y="513496"/>
                </a:lnTo>
                <a:lnTo>
                  <a:pt x="485092" y="485093"/>
                </a:lnTo>
                <a:lnTo>
                  <a:pt x="513493" y="451983"/>
                </a:lnTo>
                <a:lnTo>
                  <a:pt x="536603" y="414749"/>
                </a:lnTo>
                <a:lnTo>
                  <a:pt x="553835" y="373978"/>
                </a:lnTo>
                <a:lnTo>
                  <a:pt x="564605" y="330253"/>
                </a:lnTo>
                <a:lnTo>
                  <a:pt x="568325" y="284162"/>
                </a:lnTo>
                <a:lnTo>
                  <a:pt x="564605" y="238071"/>
                </a:lnTo>
                <a:lnTo>
                  <a:pt x="553835" y="194346"/>
                </a:lnTo>
                <a:lnTo>
                  <a:pt x="536603" y="153575"/>
                </a:lnTo>
                <a:lnTo>
                  <a:pt x="513493" y="116341"/>
                </a:lnTo>
                <a:lnTo>
                  <a:pt x="485092" y="83231"/>
                </a:lnTo>
                <a:lnTo>
                  <a:pt x="451985" y="54828"/>
                </a:lnTo>
                <a:lnTo>
                  <a:pt x="414760" y="31718"/>
                </a:lnTo>
                <a:lnTo>
                  <a:pt x="374000" y="14487"/>
                </a:lnTo>
                <a:lnTo>
                  <a:pt x="330294" y="3719"/>
                </a:lnTo>
                <a:lnTo>
                  <a:pt x="284225" y="0"/>
                </a:lnTo>
                <a:close/>
              </a:path>
            </a:pathLst>
          </a:custGeom>
          <a:solidFill>
            <a:srgbClr val="3D3D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00401" y="5723008"/>
            <a:ext cx="716026" cy="568325"/>
          </a:xfrm>
          <a:custGeom>
            <a:avLst/>
            <a:gdLst/>
            <a:ahLst/>
            <a:cxnLst/>
            <a:rect l="l" t="t" r="r" b="b"/>
            <a:pathLst>
              <a:path w="568325" h="568325">
                <a:moveTo>
                  <a:pt x="284099" y="0"/>
                </a:moveTo>
                <a:lnTo>
                  <a:pt x="238000" y="3719"/>
                </a:lnTo>
                <a:lnTo>
                  <a:pt x="194275" y="14487"/>
                </a:lnTo>
                <a:lnTo>
                  <a:pt x="153508" y="31718"/>
                </a:lnTo>
                <a:lnTo>
                  <a:pt x="116284" y="54828"/>
                </a:lnTo>
                <a:lnTo>
                  <a:pt x="83184" y="83231"/>
                </a:lnTo>
                <a:lnTo>
                  <a:pt x="54794" y="116341"/>
                </a:lnTo>
                <a:lnTo>
                  <a:pt x="31697" y="153575"/>
                </a:lnTo>
                <a:lnTo>
                  <a:pt x="14476" y="194346"/>
                </a:lnTo>
                <a:lnTo>
                  <a:pt x="3716" y="238071"/>
                </a:lnTo>
                <a:lnTo>
                  <a:pt x="0" y="284162"/>
                </a:lnTo>
                <a:lnTo>
                  <a:pt x="3716" y="330253"/>
                </a:lnTo>
                <a:lnTo>
                  <a:pt x="14476" y="373978"/>
                </a:lnTo>
                <a:lnTo>
                  <a:pt x="31697" y="414749"/>
                </a:lnTo>
                <a:lnTo>
                  <a:pt x="54794" y="451983"/>
                </a:lnTo>
                <a:lnTo>
                  <a:pt x="83184" y="485093"/>
                </a:lnTo>
                <a:lnTo>
                  <a:pt x="116284" y="513496"/>
                </a:lnTo>
                <a:lnTo>
                  <a:pt x="153508" y="536606"/>
                </a:lnTo>
                <a:lnTo>
                  <a:pt x="194275" y="553837"/>
                </a:lnTo>
                <a:lnTo>
                  <a:pt x="238000" y="564605"/>
                </a:lnTo>
                <a:lnTo>
                  <a:pt x="284099" y="568325"/>
                </a:lnTo>
                <a:lnTo>
                  <a:pt x="330201" y="564605"/>
                </a:lnTo>
                <a:lnTo>
                  <a:pt x="373935" y="553837"/>
                </a:lnTo>
                <a:lnTo>
                  <a:pt x="414716" y="536606"/>
                </a:lnTo>
                <a:lnTo>
                  <a:pt x="451958" y="513496"/>
                </a:lnTo>
                <a:lnTo>
                  <a:pt x="485076" y="485093"/>
                </a:lnTo>
                <a:lnTo>
                  <a:pt x="513485" y="451983"/>
                </a:lnTo>
                <a:lnTo>
                  <a:pt x="536599" y="414749"/>
                </a:lnTo>
                <a:lnTo>
                  <a:pt x="553834" y="373978"/>
                </a:lnTo>
                <a:lnTo>
                  <a:pt x="564604" y="330253"/>
                </a:lnTo>
                <a:lnTo>
                  <a:pt x="568325" y="284162"/>
                </a:lnTo>
                <a:lnTo>
                  <a:pt x="564604" y="238071"/>
                </a:lnTo>
                <a:lnTo>
                  <a:pt x="553834" y="194346"/>
                </a:lnTo>
                <a:lnTo>
                  <a:pt x="536599" y="153575"/>
                </a:lnTo>
                <a:lnTo>
                  <a:pt x="513485" y="116341"/>
                </a:lnTo>
                <a:lnTo>
                  <a:pt x="485076" y="83231"/>
                </a:lnTo>
                <a:lnTo>
                  <a:pt x="451958" y="54828"/>
                </a:lnTo>
                <a:lnTo>
                  <a:pt x="414716" y="31718"/>
                </a:lnTo>
                <a:lnTo>
                  <a:pt x="373935" y="14487"/>
                </a:lnTo>
                <a:lnTo>
                  <a:pt x="330201" y="3719"/>
                </a:lnTo>
                <a:lnTo>
                  <a:pt x="284099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276600" y="5715000"/>
            <a:ext cx="954533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b="1" spc="-175" dirty="0" smtClean="0">
                <a:solidFill>
                  <a:srgbClr val="FFFFFF"/>
                </a:solidFill>
                <a:latin typeface="Trebuchet MS"/>
                <a:cs typeface="Trebuchet MS"/>
              </a:rPr>
              <a:t>1271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600201" y="6172200"/>
            <a:ext cx="6096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spc="-160" dirty="0" smtClean="0">
                <a:solidFill>
                  <a:srgbClr val="FFFFFF"/>
                </a:solidFill>
                <a:latin typeface="Trebuchet MS"/>
                <a:cs typeface="Trebuchet MS"/>
              </a:rPr>
              <a:t>1050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99339" y="1034796"/>
            <a:ext cx="338328" cy="2133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86639" y="1002284"/>
            <a:ext cx="5675630" cy="7309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02590" indent="286385">
              <a:lnSpc>
                <a:spcPct val="100000"/>
              </a:lnSpc>
              <a:spcBef>
                <a:spcPts val="100"/>
              </a:spcBef>
            </a:pPr>
            <a:r>
              <a:rPr lang="ru-RU" sz="1500" dirty="0" smtClean="0">
                <a:solidFill>
                  <a:srgbClr val="464646"/>
                </a:solidFill>
                <a:latin typeface="Trebuchet MS"/>
                <a:cs typeface="Trebuchet MS"/>
              </a:rPr>
              <a:t>МКУ ДО «</a:t>
            </a:r>
            <a:r>
              <a:rPr lang="ru-RU" sz="1500" dirty="0" err="1" smtClean="0">
                <a:solidFill>
                  <a:srgbClr val="464646"/>
                </a:solidFill>
                <a:latin typeface="Trebuchet MS"/>
                <a:cs typeface="Trebuchet MS"/>
              </a:rPr>
              <a:t>Новолакская</a:t>
            </a:r>
            <a:r>
              <a:rPr lang="ru-RU" sz="1500" dirty="0" smtClean="0">
                <a:solidFill>
                  <a:srgbClr val="464646"/>
                </a:solidFill>
                <a:latin typeface="Trebuchet MS"/>
                <a:cs typeface="Trebuchet MS"/>
              </a:rPr>
              <a:t> ДЮСШ»</a:t>
            </a:r>
          </a:p>
          <a:p>
            <a:pPr marL="12700" marR="402590" indent="286385">
              <a:lnSpc>
                <a:spcPct val="100000"/>
              </a:lnSpc>
              <a:spcBef>
                <a:spcPts val="100"/>
              </a:spcBef>
            </a:pPr>
            <a:r>
              <a:rPr lang="ru-RU" sz="1500" dirty="0" smtClean="0">
                <a:solidFill>
                  <a:srgbClr val="464646"/>
                </a:solidFill>
                <a:latin typeface="Trebuchet MS"/>
                <a:cs typeface="Trebuchet MS"/>
              </a:rPr>
              <a:t>МКУ ДО «</a:t>
            </a:r>
            <a:r>
              <a:rPr lang="ru-RU" sz="1500" dirty="0" err="1" smtClean="0">
                <a:solidFill>
                  <a:srgbClr val="464646"/>
                </a:solidFill>
                <a:latin typeface="Trebuchet MS"/>
                <a:cs typeface="Trebuchet MS"/>
              </a:rPr>
              <a:t>Новолакская</a:t>
            </a:r>
            <a:r>
              <a:rPr lang="ru-RU" sz="1500" dirty="0" smtClean="0">
                <a:solidFill>
                  <a:srgbClr val="464646"/>
                </a:solidFill>
                <a:latin typeface="Trebuchet MS"/>
                <a:cs typeface="Trebuchet MS"/>
              </a:rPr>
              <a:t> ДЮСШ №1»</a:t>
            </a:r>
          </a:p>
          <a:p>
            <a:pPr marL="12700" marR="402590" indent="286385">
              <a:lnSpc>
                <a:spcPct val="100000"/>
              </a:lnSpc>
              <a:spcBef>
                <a:spcPts val="100"/>
              </a:spcBef>
            </a:pPr>
            <a:r>
              <a:rPr lang="ru-RU" sz="1500" dirty="0" smtClean="0">
                <a:solidFill>
                  <a:srgbClr val="464646"/>
                </a:solidFill>
                <a:latin typeface="Trebuchet MS"/>
                <a:cs typeface="Trebuchet MS"/>
              </a:rPr>
              <a:t>МКУ ДО «Новолакский ДПШ»</a:t>
            </a:r>
            <a:endParaRPr sz="1500" dirty="0">
              <a:latin typeface="Trebuchet MS"/>
              <a:cs typeface="Trebuchet M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856730" y="3055210"/>
            <a:ext cx="355600" cy="840105"/>
          </a:xfrm>
          <a:custGeom>
            <a:avLst/>
            <a:gdLst/>
            <a:ahLst/>
            <a:cxnLst/>
            <a:rect l="l" t="t" r="r" b="b"/>
            <a:pathLst>
              <a:path w="355600" h="840104">
                <a:moveTo>
                  <a:pt x="0" y="0"/>
                </a:moveTo>
                <a:lnTo>
                  <a:pt x="0" y="289597"/>
                </a:lnTo>
                <a:lnTo>
                  <a:pt x="355459" y="839834"/>
                </a:lnTo>
                <a:lnTo>
                  <a:pt x="355459" y="550236"/>
                </a:lnTo>
                <a:lnTo>
                  <a:pt x="0" y="0"/>
                </a:lnTo>
                <a:close/>
              </a:path>
            </a:pathLst>
          </a:custGeom>
          <a:solidFill>
            <a:srgbClr val="0162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856730" y="3026250"/>
            <a:ext cx="355600" cy="579755"/>
          </a:xfrm>
          <a:custGeom>
            <a:avLst/>
            <a:gdLst/>
            <a:ahLst/>
            <a:cxnLst/>
            <a:rect l="l" t="t" r="r" b="b"/>
            <a:pathLst>
              <a:path w="355600" h="579754">
                <a:moveTo>
                  <a:pt x="355459" y="0"/>
                </a:moveTo>
                <a:lnTo>
                  <a:pt x="210374" y="0"/>
                </a:lnTo>
                <a:lnTo>
                  <a:pt x="195865" y="7239"/>
                </a:lnTo>
                <a:lnTo>
                  <a:pt x="116068" y="7239"/>
                </a:lnTo>
                <a:lnTo>
                  <a:pt x="94305" y="14479"/>
                </a:lnTo>
                <a:lnTo>
                  <a:pt x="72542" y="14479"/>
                </a:lnTo>
                <a:lnTo>
                  <a:pt x="36271" y="21719"/>
                </a:lnTo>
                <a:lnTo>
                  <a:pt x="14508" y="21719"/>
                </a:lnTo>
                <a:lnTo>
                  <a:pt x="0" y="28959"/>
                </a:lnTo>
                <a:lnTo>
                  <a:pt x="355459" y="579195"/>
                </a:lnTo>
                <a:lnTo>
                  <a:pt x="355459" y="0"/>
                </a:lnTo>
                <a:close/>
              </a:path>
            </a:pathLst>
          </a:custGeom>
          <a:solidFill>
            <a:srgbClr val="04C5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444327" y="3554766"/>
            <a:ext cx="1139190" cy="376555"/>
          </a:xfrm>
          <a:custGeom>
            <a:avLst/>
            <a:gdLst/>
            <a:ahLst/>
            <a:cxnLst/>
            <a:rect l="l" t="t" r="r" b="b"/>
            <a:pathLst>
              <a:path w="1139190" h="376554">
                <a:moveTo>
                  <a:pt x="1138921" y="0"/>
                </a:moveTo>
                <a:lnTo>
                  <a:pt x="0" y="86879"/>
                </a:lnTo>
                <a:lnTo>
                  <a:pt x="0" y="376477"/>
                </a:lnTo>
                <a:lnTo>
                  <a:pt x="1138921" y="289597"/>
                </a:lnTo>
                <a:lnTo>
                  <a:pt x="1138921" y="0"/>
                </a:lnTo>
                <a:close/>
              </a:path>
            </a:pathLst>
          </a:custGeom>
          <a:solidFill>
            <a:srgbClr val="1551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444327" y="3062450"/>
            <a:ext cx="1139190" cy="579755"/>
          </a:xfrm>
          <a:custGeom>
            <a:avLst/>
            <a:gdLst/>
            <a:ahLst/>
            <a:cxnLst/>
            <a:rect l="l" t="t" r="r" b="b"/>
            <a:pathLst>
              <a:path w="1139190" h="579754">
                <a:moveTo>
                  <a:pt x="116068" y="0"/>
                </a:moveTo>
                <a:lnTo>
                  <a:pt x="0" y="0"/>
                </a:lnTo>
                <a:lnTo>
                  <a:pt x="0" y="579195"/>
                </a:lnTo>
                <a:lnTo>
                  <a:pt x="1138921" y="485076"/>
                </a:lnTo>
                <a:lnTo>
                  <a:pt x="1131667" y="477836"/>
                </a:lnTo>
                <a:lnTo>
                  <a:pt x="1124413" y="456116"/>
                </a:lnTo>
                <a:lnTo>
                  <a:pt x="1124413" y="448876"/>
                </a:lnTo>
                <a:lnTo>
                  <a:pt x="1117158" y="434396"/>
                </a:lnTo>
                <a:lnTo>
                  <a:pt x="1109904" y="427157"/>
                </a:lnTo>
                <a:lnTo>
                  <a:pt x="1102650" y="405437"/>
                </a:lnTo>
                <a:lnTo>
                  <a:pt x="1088141" y="390957"/>
                </a:lnTo>
                <a:lnTo>
                  <a:pt x="1073633" y="369237"/>
                </a:lnTo>
                <a:lnTo>
                  <a:pt x="1066378" y="361997"/>
                </a:lnTo>
                <a:lnTo>
                  <a:pt x="1059124" y="347517"/>
                </a:lnTo>
                <a:lnTo>
                  <a:pt x="1015598" y="304077"/>
                </a:lnTo>
                <a:lnTo>
                  <a:pt x="993836" y="289597"/>
                </a:lnTo>
                <a:lnTo>
                  <a:pt x="986581" y="282358"/>
                </a:lnTo>
                <a:lnTo>
                  <a:pt x="979327" y="267878"/>
                </a:lnTo>
                <a:lnTo>
                  <a:pt x="964819" y="260638"/>
                </a:lnTo>
                <a:lnTo>
                  <a:pt x="943056" y="246158"/>
                </a:lnTo>
                <a:lnTo>
                  <a:pt x="928547" y="238918"/>
                </a:lnTo>
                <a:lnTo>
                  <a:pt x="921293" y="231678"/>
                </a:lnTo>
                <a:lnTo>
                  <a:pt x="892276" y="209958"/>
                </a:lnTo>
                <a:lnTo>
                  <a:pt x="885021" y="202718"/>
                </a:lnTo>
                <a:lnTo>
                  <a:pt x="739936" y="130319"/>
                </a:lnTo>
                <a:lnTo>
                  <a:pt x="725427" y="130319"/>
                </a:lnTo>
                <a:lnTo>
                  <a:pt x="689156" y="115839"/>
                </a:lnTo>
                <a:lnTo>
                  <a:pt x="660139" y="101359"/>
                </a:lnTo>
                <a:lnTo>
                  <a:pt x="623867" y="94119"/>
                </a:lnTo>
                <a:lnTo>
                  <a:pt x="594850" y="79639"/>
                </a:lnTo>
                <a:lnTo>
                  <a:pt x="573087" y="72399"/>
                </a:lnTo>
                <a:lnTo>
                  <a:pt x="536816" y="65159"/>
                </a:lnTo>
                <a:lnTo>
                  <a:pt x="522308" y="57919"/>
                </a:lnTo>
                <a:lnTo>
                  <a:pt x="500545" y="57919"/>
                </a:lnTo>
                <a:lnTo>
                  <a:pt x="464273" y="50679"/>
                </a:lnTo>
                <a:lnTo>
                  <a:pt x="449765" y="43439"/>
                </a:lnTo>
                <a:lnTo>
                  <a:pt x="428002" y="43439"/>
                </a:lnTo>
                <a:lnTo>
                  <a:pt x="413493" y="36199"/>
                </a:lnTo>
                <a:lnTo>
                  <a:pt x="377222" y="28959"/>
                </a:lnTo>
                <a:lnTo>
                  <a:pt x="355459" y="28959"/>
                </a:lnTo>
                <a:lnTo>
                  <a:pt x="333696" y="21719"/>
                </a:lnTo>
                <a:lnTo>
                  <a:pt x="297425" y="14479"/>
                </a:lnTo>
                <a:lnTo>
                  <a:pt x="261154" y="14479"/>
                </a:lnTo>
                <a:lnTo>
                  <a:pt x="239391" y="7239"/>
                </a:lnTo>
                <a:lnTo>
                  <a:pt x="159594" y="7239"/>
                </a:lnTo>
                <a:lnTo>
                  <a:pt x="116068" y="0"/>
                </a:lnTo>
                <a:close/>
              </a:path>
            </a:pathLst>
          </a:custGeom>
          <a:solidFill>
            <a:srgbClr val="2AA0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688435" y="3764725"/>
            <a:ext cx="0" cy="369570"/>
          </a:xfrm>
          <a:custGeom>
            <a:avLst/>
            <a:gdLst/>
            <a:ahLst/>
            <a:cxnLst/>
            <a:rect l="l" t="t" r="r" b="b"/>
            <a:pathLst>
              <a:path h="369570">
                <a:moveTo>
                  <a:pt x="0" y="0"/>
                </a:moveTo>
                <a:lnTo>
                  <a:pt x="0" y="369237"/>
                </a:lnTo>
              </a:path>
            </a:pathLst>
          </a:custGeom>
          <a:ln w="21762">
            <a:solidFill>
              <a:srgbClr val="1E39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545886" y="3750245"/>
            <a:ext cx="1132205" cy="398780"/>
          </a:xfrm>
          <a:custGeom>
            <a:avLst/>
            <a:gdLst/>
            <a:ahLst/>
            <a:cxnLst/>
            <a:rect l="l" t="t" r="r" b="b"/>
            <a:pathLst>
              <a:path w="1132204" h="398779">
                <a:moveTo>
                  <a:pt x="0" y="0"/>
                </a:moveTo>
                <a:lnTo>
                  <a:pt x="0" y="289597"/>
                </a:lnTo>
                <a:lnTo>
                  <a:pt x="1131667" y="398197"/>
                </a:lnTo>
                <a:lnTo>
                  <a:pt x="1131667" y="108599"/>
                </a:lnTo>
                <a:lnTo>
                  <a:pt x="0" y="0"/>
                </a:lnTo>
                <a:close/>
              </a:path>
            </a:pathLst>
          </a:custGeom>
          <a:solidFill>
            <a:srgbClr val="1E39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545886" y="3656126"/>
            <a:ext cx="1153795" cy="203200"/>
          </a:xfrm>
          <a:custGeom>
            <a:avLst/>
            <a:gdLst/>
            <a:ahLst/>
            <a:cxnLst/>
            <a:rect l="l" t="t" r="r" b="b"/>
            <a:pathLst>
              <a:path w="1153795" h="203200">
                <a:moveTo>
                  <a:pt x="1138921" y="0"/>
                </a:moveTo>
                <a:lnTo>
                  <a:pt x="0" y="94119"/>
                </a:lnTo>
                <a:lnTo>
                  <a:pt x="1131667" y="202718"/>
                </a:lnTo>
                <a:lnTo>
                  <a:pt x="1131667" y="195478"/>
                </a:lnTo>
                <a:lnTo>
                  <a:pt x="1138921" y="173758"/>
                </a:lnTo>
                <a:lnTo>
                  <a:pt x="1146175" y="159278"/>
                </a:lnTo>
                <a:lnTo>
                  <a:pt x="1146175" y="130319"/>
                </a:lnTo>
                <a:lnTo>
                  <a:pt x="1153430" y="123079"/>
                </a:lnTo>
                <a:lnTo>
                  <a:pt x="1153430" y="72399"/>
                </a:lnTo>
                <a:lnTo>
                  <a:pt x="1146175" y="50679"/>
                </a:lnTo>
                <a:lnTo>
                  <a:pt x="1146175" y="28959"/>
                </a:lnTo>
                <a:lnTo>
                  <a:pt x="1138921" y="14479"/>
                </a:lnTo>
                <a:lnTo>
                  <a:pt x="1138921" y="0"/>
                </a:lnTo>
                <a:close/>
              </a:path>
            </a:pathLst>
          </a:custGeom>
          <a:solidFill>
            <a:srgbClr val="3B74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841083" y="3735765"/>
            <a:ext cx="80010" cy="456565"/>
          </a:xfrm>
          <a:custGeom>
            <a:avLst/>
            <a:gdLst/>
            <a:ahLst/>
            <a:cxnLst/>
            <a:rect l="l" t="t" r="r" b="b"/>
            <a:pathLst>
              <a:path w="80010" h="456564">
                <a:moveTo>
                  <a:pt x="0" y="0"/>
                </a:moveTo>
                <a:lnTo>
                  <a:pt x="0" y="289597"/>
                </a:lnTo>
                <a:lnTo>
                  <a:pt x="7254" y="304077"/>
                </a:lnTo>
                <a:lnTo>
                  <a:pt x="7254" y="311317"/>
                </a:lnTo>
                <a:lnTo>
                  <a:pt x="14508" y="333037"/>
                </a:lnTo>
                <a:lnTo>
                  <a:pt x="14508" y="340277"/>
                </a:lnTo>
                <a:lnTo>
                  <a:pt x="21762" y="347517"/>
                </a:lnTo>
                <a:lnTo>
                  <a:pt x="21762" y="361997"/>
                </a:lnTo>
                <a:lnTo>
                  <a:pt x="29017" y="369237"/>
                </a:lnTo>
                <a:lnTo>
                  <a:pt x="36271" y="390957"/>
                </a:lnTo>
                <a:lnTo>
                  <a:pt x="50779" y="405437"/>
                </a:lnTo>
                <a:lnTo>
                  <a:pt x="72542" y="448876"/>
                </a:lnTo>
                <a:lnTo>
                  <a:pt x="79797" y="456116"/>
                </a:lnTo>
                <a:lnTo>
                  <a:pt x="79797" y="166518"/>
                </a:lnTo>
                <a:lnTo>
                  <a:pt x="72542" y="159278"/>
                </a:lnTo>
                <a:lnTo>
                  <a:pt x="50779" y="115839"/>
                </a:lnTo>
                <a:lnTo>
                  <a:pt x="36271" y="101359"/>
                </a:lnTo>
                <a:lnTo>
                  <a:pt x="29017" y="79639"/>
                </a:lnTo>
                <a:lnTo>
                  <a:pt x="21762" y="72399"/>
                </a:lnTo>
                <a:lnTo>
                  <a:pt x="21762" y="57919"/>
                </a:lnTo>
                <a:lnTo>
                  <a:pt x="14508" y="50679"/>
                </a:lnTo>
                <a:lnTo>
                  <a:pt x="14508" y="43439"/>
                </a:lnTo>
                <a:lnTo>
                  <a:pt x="7254" y="21719"/>
                </a:lnTo>
                <a:lnTo>
                  <a:pt x="7254" y="14479"/>
                </a:lnTo>
                <a:lnTo>
                  <a:pt x="0" y="0"/>
                </a:lnTo>
                <a:close/>
              </a:path>
            </a:pathLst>
          </a:custGeom>
          <a:solidFill>
            <a:srgbClr val="6C54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928134" y="3692325"/>
            <a:ext cx="1066800" cy="507365"/>
          </a:xfrm>
          <a:custGeom>
            <a:avLst/>
            <a:gdLst/>
            <a:ahLst/>
            <a:cxnLst/>
            <a:rect l="l" t="t" r="r" b="b"/>
            <a:pathLst>
              <a:path w="1066800" h="507364">
                <a:moveTo>
                  <a:pt x="1066427" y="0"/>
                </a:moveTo>
                <a:lnTo>
                  <a:pt x="0" y="217198"/>
                </a:lnTo>
                <a:lnTo>
                  <a:pt x="0" y="506796"/>
                </a:lnTo>
                <a:lnTo>
                  <a:pt x="1066427" y="289597"/>
                </a:lnTo>
                <a:lnTo>
                  <a:pt x="1066427" y="0"/>
                </a:lnTo>
                <a:close/>
              </a:path>
            </a:pathLst>
          </a:custGeom>
          <a:solidFill>
            <a:srgbClr val="6C54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841083" y="3142089"/>
            <a:ext cx="1153795" cy="767715"/>
          </a:xfrm>
          <a:custGeom>
            <a:avLst/>
            <a:gdLst/>
            <a:ahLst/>
            <a:cxnLst/>
            <a:rect l="l" t="t" r="r" b="b"/>
            <a:pathLst>
              <a:path w="1153795" h="767714">
                <a:moveTo>
                  <a:pt x="797922" y="0"/>
                </a:moveTo>
                <a:lnTo>
                  <a:pt x="776159" y="0"/>
                </a:lnTo>
                <a:lnTo>
                  <a:pt x="739888" y="7239"/>
                </a:lnTo>
                <a:lnTo>
                  <a:pt x="718125" y="14479"/>
                </a:lnTo>
                <a:lnTo>
                  <a:pt x="703616" y="14479"/>
                </a:lnTo>
                <a:lnTo>
                  <a:pt x="667345" y="21719"/>
                </a:lnTo>
                <a:lnTo>
                  <a:pt x="645582" y="28959"/>
                </a:lnTo>
                <a:lnTo>
                  <a:pt x="631073" y="28959"/>
                </a:lnTo>
                <a:lnTo>
                  <a:pt x="609311" y="36199"/>
                </a:lnTo>
                <a:lnTo>
                  <a:pt x="573039" y="43439"/>
                </a:lnTo>
                <a:lnTo>
                  <a:pt x="558531" y="50679"/>
                </a:lnTo>
                <a:lnTo>
                  <a:pt x="536768" y="57919"/>
                </a:lnTo>
                <a:lnTo>
                  <a:pt x="507799" y="65159"/>
                </a:lnTo>
                <a:lnTo>
                  <a:pt x="493290" y="72399"/>
                </a:lnTo>
                <a:lnTo>
                  <a:pt x="471528" y="79639"/>
                </a:lnTo>
                <a:lnTo>
                  <a:pt x="428002" y="101359"/>
                </a:lnTo>
                <a:lnTo>
                  <a:pt x="413493" y="101359"/>
                </a:lnTo>
                <a:lnTo>
                  <a:pt x="391731" y="108599"/>
                </a:lnTo>
                <a:lnTo>
                  <a:pt x="304679" y="152038"/>
                </a:lnTo>
                <a:lnTo>
                  <a:pt x="297425" y="159278"/>
                </a:lnTo>
                <a:lnTo>
                  <a:pt x="239391" y="188238"/>
                </a:lnTo>
                <a:lnTo>
                  <a:pt x="232136" y="202718"/>
                </a:lnTo>
                <a:lnTo>
                  <a:pt x="210374" y="217198"/>
                </a:lnTo>
                <a:lnTo>
                  <a:pt x="181356" y="231678"/>
                </a:lnTo>
                <a:lnTo>
                  <a:pt x="145085" y="267878"/>
                </a:lnTo>
                <a:lnTo>
                  <a:pt x="130577" y="275118"/>
                </a:lnTo>
                <a:lnTo>
                  <a:pt x="116068" y="296837"/>
                </a:lnTo>
                <a:lnTo>
                  <a:pt x="108814" y="304077"/>
                </a:lnTo>
                <a:lnTo>
                  <a:pt x="94305" y="311317"/>
                </a:lnTo>
                <a:lnTo>
                  <a:pt x="79797" y="333037"/>
                </a:lnTo>
                <a:lnTo>
                  <a:pt x="65288" y="347517"/>
                </a:lnTo>
                <a:lnTo>
                  <a:pt x="58034" y="369237"/>
                </a:lnTo>
                <a:lnTo>
                  <a:pt x="50779" y="376477"/>
                </a:lnTo>
                <a:lnTo>
                  <a:pt x="43525" y="390957"/>
                </a:lnTo>
                <a:lnTo>
                  <a:pt x="36271" y="398197"/>
                </a:lnTo>
                <a:lnTo>
                  <a:pt x="29017" y="419917"/>
                </a:lnTo>
                <a:lnTo>
                  <a:pt x="21762" y="427157"/>
                </a:lnTo>
                <a:lnTo>
                  <a:pt x="21762" y="434396"/>
                </a:lnTo>
                <a:lnTo>
                  <a:pt x="14508" y="456116"/>
                </a:lnTo>
                <a:lnTo>
                  <a:pt x="7254" y="470596"/>
                </a:lnTo>
                <a:lnTo>
                  <a:pt x="7254" y="477836"/>
                </a:lnTo>
                <a:lnTo>
                  <a:pt x="0" y="499556"/>
                </a:lnTo>
                <a:lnTo>
                  <a:pt x="0" y="600915"/>
                </a:lnTo>
                <a:lnTo>
                  <a:pt x="7254" y="608155"/>
                </a:lnTo>
                <a:lnTo>
                  <a:pt x="7254" y="629875"/>
                </a:lnTo>
                <a:lnTo>
                  <a:pt x="14508" y="637115"/>
                </a:lnTo>
                <a:lnTo>
                  <a:pt x="14508" y="651595"/>
                </a:lnTo>
                <a:lnTo>
                  <a:pt x="29017" y="680555"/>
                </a:lnTo>
                <a:lnTo>
                  <a:pt x="29017" y="687795"/>
                </a:lnTo>
                <a:lnTo>
                  <a:pt x="36271" y="695035"/>
                </a:lnTo>
                <a:lnTo>
                  <a:pt x="50779" y="716755"/>
                </a:lnTo>
                <a:lnTo>
                  <a:pt x="58034" y="723994"/>
                </a:lnTo>
                <a:lnTo>
                  <a:pt x="58034" y="738474"/>
                </a:lnTo>
                <a:lnTo>
                  <a:pt x="72542" y="752954"/>
                </a:lnTo>
                <a:lnTo>
                  <a:pt x="79797" y="767434"/>
                </a:lnTo>
                <a:lnTo>
                  <a:pt x="1153478" y="550236"/>
                </a:lnTo>
                <a:lnTo>
                  <a:pt x="797922" y="0"/>
                </a:lnTo>
                <a:close/>
              </a:path>
            </a:pathLst>
          </a:custGeom>
          <a:solidFill>
            <a:srgbClr val="D9AA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920880" y="4018123"/>
            <a:ext cx="50800" cy="347980"/>
          </a:xfrm>
          <a:custGeom>
            <a:avLst/>
            <a:gdLst/>
            <a:ahLst/>
            <a:cxnLst/>
            <a:rect l="l" t="t" r="r" b="b"/>
            <a:pathLst>
              <a:path w="50800" h="347979">
                <a:moveTo>
                  <a:pt x="0" y="0"/>
                </a:moveTo>
                <a:lnTo>
                  <a:pt x="0" y="289597"/>
                </a:lnTo>
                <a:lnTo>
                  <a:pt x="7254" y="296837"/>
                </a:lnTo>
                <a:lnTo>
                  <a:pt x="14508" y="311317"/>
                </a:lnTo>
                <a:lnTo>
                  <a:pt x="29017" y="318557"/>
                </a:lnTo>
                <a:lnTo>
                  <a:pt x="43525" y="333037"/>
                </a:lnTo>
                <a:lnTo>
                  <a:pt x="50779" y="347517"/>
                </a:lnTo>
                <a:lnTo>
                  <a:pt x="50779" y="57919"/>
                </a:lnTo>
                <a:lnTo>
                  <a:pt x="43525" y="43439"/>
                </a:lnTo>
                <a:lnTo>
                  <a:pt x="29017" y="28959"/>
                </a:lnTo>
                <a:lnTo>
                  <a:pt x="14508" y="21719"/>
                </a:lnTo>
                <a:lnTo>
                  <a:pt x="7254" y="7239"/>
                </a:lnTo>
                <a:lnTo>
                  <a:pt x="0" y="0"/>
                </a:lnTo>
                <a:close/>
              </a:path>
            </a:pathLst>
          </a:custGeom>
          <a:solidFill>
            <a:srgbClr val="485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978914" y="3808164"/>
            <a:ext cx="1016000" cy="557530"/>
          </a:xfrm>
          <a:custGeom>
            <a:avLst/>
            <a:gdLst/>
            <a:ahLst/>
            <a:cxnLst/>
            <a:rect l="l" t="t" r="r" b="b"/>
            <a:pathLst>
              <a:path w="1016000" h="557529">
                <a:moveTo>
                  <a:pt x="1015647" y="0"/>
                </a:moveTo>
                <a:lnTo>
                  <a:pt x="0" y="267878"/>
                </a:lnTo>
                <a:lnTo>
                  <a:pt x="0" y="557476"/>
                </a:lnTo>
                <a:lnTo>
                  <a:pt x="1015647" y="289597"/>
                </a:lnTo>
                <a:lnTo>
                  <a:pt x="1015647" y="0"/>
                </a:lnTo>
                <a:close/>
              </a:path>
            </a:pathLst>
          </a:custGeom>
          <a:solidFill>
            <a:srgbClr val="485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920880" y="3808164"/>
            <a:ext cx="1073785" cy="267970"/>
          </a:xfrm>
          <a:custGeom>
            <a:avLst/>
            <a:gdLst/>
            <a:ahLst/>
            <a:cxnLst/>
            <a:rect l="l" t="t" r="r" b="b"/>
            <a:pathLst>
              <a:path w="1073784" h="267970">
                <a:moveTo>
                  <a:pt x="1073681" y="0"/>
                </a:moveTo>
                <a:lnTo>
                  <a:pt x="0" y="217198"/>
                </a:lnTo>
                <a:lnTo>
                  <a:pt x="50779" y="267878"/>
                </a:lnTo>
                <a:lnTo>
                  <a:pt x="1073681" y="0"/>
                </a:lnTo>
                <a:close/>
              </a:path>
            </a:pathLst>
          </a:custGeom>
          <a:solidFill>
            <a:srgbClr val="92B8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477000" y="3996403"/>
            <a:ext cx="1752600" cy="760730"/>
          </a:xfrm>
          <a:custGeom>
            <a:avLst/>
            <a:gdLst/>
            <a:ahLst/>
            <a:cxnLst/>
            <a:rect l="l" t="t" r="r" b="b"/>
            <a:pathLst>
              <a:path w="2155190" h="760729">
                <a:moveTo>
                  <a:pt x="1124461" y="752954"/>
                </a:moveTo>
                <a:lnTo>
                  <a:pt x="921341" y="752954"/>
                </a:lnTo>
                <a:lnTo>
                  <a:pt x="957613" y="760194"/>
                </a:lnTo>
                <a:lnTo>
                  <a:pt x="1080935" y="760194"/>
                </a:lnTo>
                <a:lnTo>
                  <a:pt x="1124461" y="752954"/>
                </a:lnTo>
                <a:close/>
              </a:path>
              <a:path w="2155190" h="760729">
                <a:moveTo>
                  <a:pt x="1240529" y="745714"/>
                </a:moveTo>
                <a:lnTo>
                  <a:pt x="798018" y="745714"/>
                </a:lnTo>
                <a:lnTo>
                  <a:pt x="819781" y="752954"/>
                </a:lnTo>
                <a:lnTo>
                  <a:pt x="1218767" y="752954"/>
                </a:lnTo>
                <a:lnTo>
                  <a:pt x="1240529" y="745714"/>
                </a:lnTo>
                <a:close/>
              </a:path>
              <a:path w="2155190" h="760729">
                <a:moveTo>
                  <a:pt x="1298564" y="738474"/>
                </a:moveTo>
                <a:lnTo>
                  <a:pt x="739984" y="738474"/>
                </a:lnTo>
                <a:lnTo>
                  <a:pt x="783510" y="745714"/>
                </a:lnTo>
                <a:lnTo>
                  <a:pt x="1262292" y="745714"/>
                </a:lnTo>
                <a:lnTo>
                  <a:pt x="1298564" y="738474"/>
                </a:lnTo>
                <a:close/>
              </a:path>
              <a:path w="2155190" h="760729">
                <a:moveTo>
                  <a:pt x="1400124" y="723994"/>
                </a:moveTo>
                <a:lnTo>
                  <a:pt x="645679" y="723994"/>
                </a:lnTo>
                <a:lnTo>
                  <a:pt x="667441" y="731234"/>
                </a:lnTo>
                <a:lnTo>
                  <a:pt x="703713" y="738474"/>
                </a:lnTo>
                <a:lnTo>
                  <a:pt x="1342089" y="738474"/>
                </a:lnTo>
                <a:lnTo>
                  <a:pt x="1378361" y="731234"/>
                </a:lnTo>
                <a:lnTo>
                  <a:pt x="1400124" y="723994"/>
                </a:lnTo>
                <a:close/>
              </a:path>
              <a:path w="2155190" h="760729">
                <a:moveTo>
                  <a:pt x="1472666" y="709515"/>
                </a:moveTo>
                <a:lnTo>
                  <a:pt x="573136" y="709515"/>
                </a:lnTo>
                <a:lnTo>
                  <a:pt x="587644" y="716755"/>
                </a:lnTo>
                <a:lnTo>
                  <a:pt x="623916" y="723994"/>
                </a:lnTo>
                <a:lnTo>
                  <a:pt x="1414632" y="723994"/>
                </a:lnTo>
                <a:lnTo>
                  <a:pt x="1450904" y="716755"/>
                </a:lnTo>
                <a:lnTo>
                  <a:pt x="1472666" y="709515"/>
                </a:lnTo>
                <a:close/>
              </a:path>
              <a:path w="2155190" h="760729">
                <a:moveTo>
                  <a:pt x="1559718" y="687795"/>
                </a:moveTo>
                <a:lnTo>
                  <a:pt x="478830" y="687795"/>
                </a:lnTo>
                <a:lnTo>
                  <a:pt x="500593" y="695035"/>
                </a:lnTo>
                <a:lnTo>
                  <a:pt x="536864" y="702275"/>
                </a:lnTo>
                <a:lnTo>
                  <a:pt x="551373" y="709515"/>
                </a:lnTo>
                <a:lnTo>
                  <a:pt x="1487175" y="709515"/>
                </a:lnTo>
                <a:lnTo>
                  <a:pt x="1508938" y="702275"/>
                </a:lnTo>
                <a:lnTo>
                  <a:pt x="1545209" y="695035"/>
                </a:lnTo>
                <a:lnTo>
                  <a:pt x="1559718" y="687795"/>
                </a:lnTo>
                <a:close/>
              </a:path>
              <a:path w="2155190" h="760729">
                <a:moveTo>
                  <a:pt x="1617752" y="673315"/>
                </a:moveTo>
                <a:lnTo>
                  <a:pt x="428050" y="673315"/>
                </a:lnTo>
                <a:lnTo>
                  <a:pt x="464322" y="687795"/>
                </a:lnTo>
                <a:lnTo>
                  <a:pt x="1581481" y="687795"/>
                </a:lnTo>
                <a:lnTo>
                  <a:pt x="1617752" y="673315"/>
                </a:lnTo>
                <a:close/>
              </a:path>
              <a:path w="2155190" h="760729">
                <a:moveTo>
                  <a:pt x="1683040" y="651595"/>
                </a:moveTo>
                <a:lnTo>
                  <a:pt x="362665" y="651595"/>
                </a:lnTo>
                <a:lnTo>
                  <a:pt x="406287" y="673315"/>
                </a:lnTo>
                <a:lnTo>
                  <a:pt x="1632260" y="673315"/>
                </a:lnTo>
                <a:lnTo>
                  <a:pt x="1646769" y="666075"/>
                </a:lnTo>
                <a:lnTo>
                  <a:pt x="1683040" y="651595"/>
                </a:lnTo>
                <a:close/>
              </a:path>
              <a:path w="2155190" h="760729">
                <a:moveTo>
                  <a:pt x="0" y="166518"/>
                </a:moveTo>
                <a:lnTo>
                  <a:pt x="0" y="456116"/>
                </a:lnTo>
                <a:lnTo>
                  <a:pt x="14508" y="463356"/>
                </a:lnTo>
                <a:lnTo>
                  <a:pt x="29017" y="477836"/>
                </a:lnTo>
                <a:lnTo>
                  <a:pt x="43525" y="485076"/>
                </a:lnTo>
                <a:lnTo>
                  <a:pt x="50779" y="499556"/>
                </a:lnTo>
                <a:lnTo>
                  <a:pt x="79797" y="514036"/>
                </a:lnTo>
                <a:lnTo>
                  <a:pt x="87051" y="521276"/>
                </a:lnTo>
                <a:lnTo>
                  <a:pt x="101511" y="528516"/>
                </a:lnTo>
                <a:lnTo>
                  <a:pt x="108765" y="535756"/>
                </a:lnTo>
                <a:lnTo>
                  <a:pt x="166800" y="564716"/>
                </a:lnTo>
                <a:lnTo>
                  <a:pt x="188562" y="579195"/>
                </a:lnTo>
                <a:lnTo>
                  <a:pt x="261105" y="615395"/>
                </a:lnTo>
                <a:lnTo>
                  <a:pt x="282868" y="622635"/>
                </a:lnTo>
                <a:lnTo>
                  <a:pt x="340902" y="651595"/>
                </a:lnTo>
                <a:lnTo>
                  <a:pt x="1697549" y="651595"/>
                </a:lnTo>
                <a:lnTo>
                  <a:pt x="1712058" y="644355"/>
                </a:lnTo>
                <a:lnTo>
                  <a:pt x="1748329" y="629875"/>
                </a:lnTo>
                <a:lnTo>
                  <a:pt x="1907923" y="550236"/>
                </a:lnTo>
                <a:lnTo>
                  <a:pt x="1929686" y="535756"/>
                </a:lnTo>
                <a:lnTo>
                  <a:pt x="1944194" y="528516"/>
                </a:lnTo>
                <a:lnTo>
                  <a:pt x="1951449" y="521276"/>
                </a:lnTo>
                <a:lnTo>
                  <a:pt x="1965957" y="514036"/>
                </a:lnTo>
                <a:lnTo>
                  <a:pt x="1987720" y="499556"/>
                </a:lnTo>
                <a:lnTo>
                  <a:pt x="2009483" y="477836"/>
                </a:lnTo>
                <a:lnTo>
                  <a:pt x="2020364" y="470596"/>
                </a:lnTo>
                <a:lnTo>
                  <a:pt x="957613" y="470596"/>
                </a:lnTo>
                <a:lnTo>
                  <a:pt x="921341" y="463356"/>
                </a:lnTo>
                <a:lnTo>
                  <a:pt x="819781" y="463356"/>
                </a:lnTo>
                <a:lnTo>
                  <a:pt x="798018" y="456116"/>
                </a:lnTo>
                <a:lnTo>
                  <a:pt x="783510" y="456116"/>
                </a:lnTo>
                <a:lnTo>
                  <a:pt x="739984" y="448876"/>
                </a:lnTo>
                <a:lnTo>
                  <a:pt x="703713" y="448876"/>
                </a:lnTo>
                <a:lnTo>
                  <a:pt x="667441" y="441636"/>
                </a:lnTo>
                <a:lnTo>
                  <a:pt x="645679" y="434396"/>
                </a:lnTo>
                <a:lnTo>
                  <a:pt x="623916" y="434396"/>
                </a:lnTo>
                <a:lnTo>
                  <a:pt x="587644" y="427157"/>
                </a:lnTo>
                <a:lnTo>
                  <a:pt x="573136" y="419917"/>
                </a:lnTo>
                <a:lnTo>
                  <a:pt x="551373" y="419917"/>
                </a:lnTo>
                <a:lnTo>
                  <a:pt x="536864" y="412677"/>
                </a:lnTo>
                <a:lnTo>
                  <a:pt x="500593" y="405437"/>
                </a:lnTo>
                <a:lnTo>
                  <a:pt x="478830" y="398197"/>
                </a:lnTo>
                <a:lnTo>
                  <a:pt x="464322" y="398197"/>
                </a:lnTo>
                <a:lnTo>
                  <a:pt x="428050" y="383717"/>
                </a:lnTo>
                <a:lnTo>
                  <a:pt x="406287" y="383717"/>
                </a:lnTo>
                <a:lnTo>
                  <a:pt x="362665" y="361997"/>
                </a:lnTo>
                <a:lnTo>
                  <a:pt x="340902" y="361997"/>
                </a:lnTo>
                <a:lnTo>
                  <a:pt x="282868" y="333037"/>
                </a:lnTo>
                <a:lnTo>
                  <a:pt x="261105" y="325797"/>
                </a:lnTo>
                <a:lnTo>
                  <a:pt x="188562" y="289597"/>
                </a:lnTo>
                <a:lnTo>
                  <a:pt x="166800" y="275118"/>
                </a:lnTo>
                <a:lnTo>
                  <a:pt x="108765" y="246158"/>
                </a:lnTo>
                <a:lnTo>
                  <a:pt x="101511" y="238918"/>
                </a:lnTo>
                <a:lnTo>
                  <a:pt x="87051" y="231678"/>
                </a:lnTo>
                <a:lnTo>
                  <a:pt x="79797" y="224438"/>
                </a:lnTo>
                <a:lnTo>
                  <a:pt x="50779" y="209958"/>
                </a:lnTo>
                <a:lnTo>
                  <a:pt x="43525" y="195478"/>
                </a:lnTo>
                <a:lnTo>
                  <a:pt x="29017" y="188238"/>
                </a:lnTo>
                <a:lnTo>
                  <a:pt x="14508" y="173758"/>
                </a:lnTo>
                <a:lnTo>
                  <a:pt x="0" y="166518"/>
                </a:lnTo>
                <a:close/>
              </a:path>
              <a:path w="2155190" h="760729">
                <a:moveTo>
                  <a:pt x="2154569" y="0"/>
                </a:moveTo>
                <a:lnTo>
                  <a:pt x="2132806" y="43439"/>
                </a:lnTo>
                <a:lnTo>
                  <a:pt x="2132806" y="50679"/>
                </a:lnTo>
                <a:lnTo>
                  <a:pt x="2118297" y="72399"/>
                </a:lnTo>
                <a:lnTo>
                  <a:pt x="2103789" y="86879"/>
                </a:lnTo>
                <a:lnTo>
                  <a:pt x="2096534" y="101359"/>
                </a:lnTo>
                <a:lnTo>
                  <a:pt x="2082026" y="115839"/>
                </a:lnTo>
                <a:lnTo>
                  <a:pt x="2074771" y="130319"/>
                </a:lnTo>
                <a:lnTo>
                  <a:pt x="2067517" y="137559"/>
                </a:lnTo>
                <a:lnTo>
                  <a:pt x="2045754" y="152038"/>
                </a:lnTo>
                <a:lnTo>
                  <a:pt x="2038500" y="166518"/>
                </a:lnTo>
                <a:lnTo>
                  <a:pt x="2031246" y="173758"/>
                </a:lnTo>
                <a:lnTo>
                  <a:pt x="2009483" y="188238"/>
                </a:lnTo>
                <a:lnTo>
                  <a:pt x="1987720" y="209958"/>
                </a:lnTo>
                <a:lnTo>
                  <a:pt x="1965957" y="224438"/>
                </a:lnTo>
                <a:lnTo>
                  <a:pt x="1951449" y="231678"/>
                </a:lnTo>
                <a:lnTo>
                  <a:pt x="1944194" y="238918"/>
                </a:lnTo>
                <a:lnTo>
                  <a:pt x="1929686" y="246158"/>
                </a:lnTo>
                <a:lnTo>
                  <a:pt x="1907923" y="260638"/>
                </a:lnTo>
                <a:lnTo>
                  <a:pt x="1748329" y="340277"/>
                </a:lnTo>
                <a:lnTo>
                  <a:pt x="1712058" y="354757"/>
                </a:lnTo>
                <a:lnTo>
                  <a:pt x="1697549" y="361997"/>
                </a:lnTo>
                <a:lnTo>
                  <a:pt x="1683040" y="361997"/>
                </a:lnTo>
                <a:lnTo>
                  <a:pt x="1646769" y="376477"/>
                </a:lnTo>
                <a:lnTo>
                  <a:pt x="1632260" y="383717"/>
                </a:lnTo>
                <a:lnTo>
                  <a:pt x="1617752" y="383717"/>
                </a:lnTo>
                <a:lnTo>
                  <a:pt x="1581481" y="398197"/>
                </a:lnTo>
                <a:lnTo>
                  <a:pt x="1559718" y="398197"/>
                </a:lnTo>
                <a:lnTo>
                  <a:pt x="1545209" y="405437"/>
                </a:lnTo>
                <a:lnTo>
                  <a:pt x="1508938" y="412677"/>
                </a:lnTo>
                <a:lnTo>
                  <a:pt x="1487175" y="419917"/>
                </a:lnTo>
                <a:lnTo>
                  <a:pt x="1472666" y="419917"/>
                </a:lnTo>
                <a:lnTo>
                  <a:pt x="1450904" y="427157"/>
                </a:lnTo>
                <a:lnTo>
                  <a:pt x="1414632" y="434396"/>
                </a:lnTo>
                <a:lnTo>
                  <a:pt x="1400124" y="434396"/>
                </a:lnTo>
                <a:lnTo>
                  <a:pt x="1378361" y="441636"/>
                </a:lnTo>
                <a:lnTo>
                  <a:pt x="1342089" y="448876"/>
                </a:lnTo>
                <a:lnTo>
                  <a:pt x="1298564" y="448876"/>
                </a:lnTo>
                <a:lnTo>
                  <a:pt x="1262292" y="456116"/>
                </a:lnTo>
                <a:lnTo>
                  <a:pt x="1240529" y="456116"/>
                </a:lnTo>
                <a:lnTo>
                  <a:pt x="1218767" y="463356"/>
                </a:lnTo>
                <a:lnTo>
                  <a:pt x="1124461" y="463356"/>
                </a:lnTo>
                <a:lnTo>
                  <a:pt x="1080935" y="470596"/>
                </a:lnTo>
                <a:lnTo>
                  <a:pt x="2020364" y="470596"/>
                </a:lnTo>
                <a:lnTo>
                  <a:pt x="2031246" y="463356"/>
                </a:lnTo>
                <a:lnTo>
                  <a:pt x="2038500" y="456116"/>
                </a:lnTo>
                <a:lnTo>
                  <a:pt x="2045754" y="441636"/>
                </a:lnTo>
                <a:lnTo>
                  <a:pt x="2067517" y="427157"/>
                </a:lnTo>
                <a:lnTo>
                  <a:pt x="2074771" y="419917"/>
                </a:lnTo>
                <a:lnTo>
                  <a:pt x="2082026" y="405437"/>
                </a:lnTo>
                <a:lnTo>
                  <a:pt x="2096534" y="390957"/>
                </a:lnTo>
                <a:lnTo>
                  <a:pt x="2103789" y="376477"/>
                </a:lnTo>
                <a:lnTo>
                  <a:pt x="2118297" y="361997"/>
                </a:lnTo>
                <a:lnTo>
                  <a:pt x="2132806" y="340277"/>
                </a:lnTo>
                <a:lnTo>
                  <a:pt x="2132806" y="333037"/>
                </a:lnTo>
                <a:lnTo>
                  <a:pt x="2154569" y="289597"/>
                </a:lnTo>
                <a:lnTo>
                  <a:pt x="2154569" y="0"/>
                </a:lnTo>
                <a:close/>
              </a:path>
            </a:pathLst>
          </a:custGeom>
          <a:solidFill>
            <a:srgbClr val="285C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477000" y="3895044"/>
            <a:ext cx="1752599" cy="579755"/>
          </a:xfrm>
          <a:custGeom>
            <a:avLst/>
            <a:gdLst/>
            <a:ahLst/>
            <a:cxnLst/>
            <a:rect l="l" t="t" r="r" b="b"/>
            <a:pathLst>
              <a:path w="2155190" h="579754">
                <a:moveTo>
                  <a:pt x="1124461" y="571956"/>
                </a:moveTo>
                <a:lnTo>
                  <a:pt x="921341" y="571956"/>
                </a:lnTo>
                <a:lnTo>
                  <a:pt x="957613" y="579195"/>
                </a:lnTo>
                <a:lnTo>
                  <a:pt x="1080935" y="579195"/>
                </a:lnTo>
                <a:lnTo>
                  <a:pt x="1124461" y="571956"/>
                </a:lnTo>
                <a:close/>
              </a:path>
              <a:path w="2155190" h="579754">
                <a:moveTo>
                  <a:pt x="1240529" y="564716"/>
                </a:moveTo>
                <a:lnTo>
                  <a:pt x="798018" y="564716"/>
                </a:lnTo>
                <a:lnTo>
                  <a:pt x="819781" y="571956"/>
                </a:lnTo>
                <a:lnTo>
                  <a:pt x="1218767" y="571956"/>
                </a:lnTo>
                <a:lnTo>
                  <a:pt x="1240529" y="564716"/>
                </a:lnTo>
                <a:close/>
              </a:path>
              <a:path w="2155190" h="579754">
                <a:moveTo>
                  <a:pt x="1298564" y="557476"/>
                </a:moveTo>
                <a:lnTo>
                  <a:pt x="739984" y="557476"/>
                </a:lnTo>
                <a:lnTo>
                  <a:pt x="783510" y="564716"/>
                </a:lnTo>
                <a:lnTo>
                  <a:pt x="1262292" y="564716"/>
                </a:lnTo>
                <a:lnTo>
                  <a:pt x="1298564" y="557476"/>
                </a:lnTo>
                <a:close/>
              </a:path>
              <a:path w="2155190" h="579754">
                <a:moveTo>
                  <a:pt x="1400124" y="542996"/>
                </a:moveTo>
                <a:lnTo>
                  <a:pt x="645679" y="542996"/>
                </a:lnTo>
                <a:lnTo>
                  <a:pt x="667441" y="550236"/>
                </a:lnTo>
                <a:lnTo>
                  <a:pt x="703713" y="557476"/>
                </a:lnTo>
                <a:lnTo>
                  <a:pt x="1342089" y="557476"/>
                </a:lnTo>
                <a:lnTo>
                  <a:pt x="1378361" y="550236"/>
                </a:lnTo>
                <a:lnTo>
                  <a:pt x="1400124" y="542996"/>
                </a:lnTo>
                <a:close/>
              </a:path>
              <a:path w="2155190" h="579754">
                <a:moveTo>
                  <a:pt x="1472666" y="528516"/>
                </a:moveTo>
                <a:lnTo>
                  <a:pt x="573136" y="528516"/>
                </a:lnTo>
                <a:lnTo>
                  <a:pt x="587644" y="535756"/>
                </a:lnTo>
                <a:lnTo>
                  <a:pt x="623916" y="542996"/>
                </a:lnTo>
                <a:lnTo>
                  <a:pt x="1414632" y="542996"/>
                </a:lnTo>
                <a:lnTo>
                  <a:pt x="1450904" y="535756"/>
                </a:lnTo>
                <a:lnTo>
                  <a:pt x="1472666" y="528516"/>
                </a:lnTo>
                <a:close/>
              </a:path>
              <a:path w="2155190" h="579754">
                <a:moveTo>
                  <a:pt x="1559718" y="506796"/>
                </a:moveTo>
                <a:lnTo>
                  <a:pt x="478830" y="506796"/>
                </a:lnTo>
                <a:lnTo>
                  <a:pt x="500593" y="514036"/>
                </a:lnTo>
                <a:lnTo>
                  <a:pt x="536864" y="521276"/>
                </a:lnTo>
                <a:lnTo>
                  <a:pt x="551373" y="528516"/>
                </a:lnTo>
                <a:lnTo>
                  <a:pt x="1487175" y="528516"/>
                </a:lnTo>
                <a:lnTo>
                  <a:pt x="1508938" y="521276"/>
                </a:lnTo>
                <a:lnTo>
                  <a:pt x="1545209" y="514036"/>
                </a:lnTo>
                <a:lnTo>
                  <a:pt x="1559718" y="506796"/>
                </a:lnTo>
                <a:close/>
              </a:path>
              <a:path w="2155190" h="579754">
                <a:moveTo>
                  <a:pt x="1617752" y="492316"/>
                </a:moveTo>
                <a:lnTo>
                  <a:pt x="428050" y="492316"/>
                </a:lnTo>
                <a:lnTo>
                  <a:pt x="464322" y="506796"/>
                </a:lnTo>
                <a:lnTo>
                  <a:pt x="1581481" y="506796"/>
                </a:lnTo>
                <a:lnTo>
                  <a:pt x="1617752" y="492316"/>
                </a:lnTo>
                <a:close/>
              </a:path>
              <a:path w="2155190" h="579754">
                <a:moveTo>
                  <a:pt x="1697549" y="463356"/>
                </a:moveTo>
                <a:lnTo>
                  <a:pt x="340902" y="463356"/>
                </a:lnTo>
                <a:lnTo>
                  <a:pt x="362665" y="470596"/>
                </a:lnTo>
                <a:lnTo>
                  <a:pt x="406287" y="492316"/>
                </a:lnTo>
                <a:lnTo>
                  <a:pt x="1632260" y="492316"/>
                </a:lnTo>
                <a:lnTo>
                  <a:pt x="1646769" y="485076"/>
                </a:lnTo>
                <a:lnTo>
                  <a:pt x="1683040" y="470596"/>
                </a:lnTo>
                <a:lnTo>
                  <a:pt x="1697549" y="463356"/>
                </a:lnTo>
                <a:close/>
              </a:path>
              <a:path w="2155190" h="579754">
                <a:moveTo>
                  <a:pt x="1022901" y="0"/>
                </a:moveTo>
                <a:lnTo>
                  <a:pt x="0" y="267878"/>
                </a:lnTo>
                <a:lnTo>
                  <a:pt x="29017" y="296837"/>
                </a:lnTo>
                <a:lnTo>
                  <a:pt x="43525" y="304077"/>
                </a:lnTo>
                <a:lnTo>
                  <a:pt x="50779" y="311317"/>
                </a:lnTo>
                <a:lnTo>
                  <a:pt x="79797" y="333037"/>
                </a:lnTo>
                <a:lnTo>
                  <a:pt x="87051" y="340277"/>
                </a:lnTo>
                <a:lnTo>
                  <a:pt x="101511" y="347517"/>
                </a:lnTo>
                <a:lnTo>
                  <a:pt x="108765" y="354757"/>
                </a:lnTo>
                <a:lnTo>
                  <a:pt x="166800" y="383717"/>
                </a:lnTo>
                <a:lnTo>
                  <a:pt x="188562" y="398197"/>
                </a:lnTo>
                <a:lnTo>
                  <a:pt x="261105" y="434396"/>
                </a:lnTo>
                <a:lnTo>
                  <a:pt x="282868" y="441636"/>
                </a:lnTo>
                <a:lnTo>
                  <a:pt x="326394" y="463356"/>
                </a:lnTo>
                <a:lnTo>
                  <a:pt x="1712058" y="463356"/>
                </a:lnTo>
                <a:lnTo>
                  <a:pt x="1748329" y="448876"/>
                </a:lnTo>
                <a:lnTo>
                  <a:pt x="1907923" y="369237"/>
                </a:lnTo>
                <a:lnTo>
                  <a:pt x="1929686" y="354757"/>
                </a:lnTo>
                <a:lnTo>
                  <a:pt x="1944194" y="347517"/>
                </a:lnTo>
                <a:lnTo>
                  <a:pt x="1951449" y="340277"/>
                </a:lnTo>
                <a:lnTo>
                  <a:pt x="1965957" y="333037"/>
                </a:lnTo>
                <a:lnTo>
                  <a:pt x="1987720" y="311317"/>
                </a:lnTo>
                <a:lnTo>
                  <a:pt x="2002229" y="304077"/>
                </a:lnTo>
                <a:lnTo>
                  <a:pt x="2009483" y="296837"/>
                </a:lnTo>
                <a:lnTo>
                  <a:pt x="2031246" y="282358"/>
                </a:lnTo>
                <a:lnTo>
                  <a:pt x="2038500" y="267878"/>
                </a:lnTo>
                <a:lnTo>
                  <a:pt x="2045754" y="260638"/>
                </a:lnTo>
                <a:lnTo>
                  <a:pt x="2067517" y="246158"/>
                </a:lnTo>
                <a:lnTo>
                  <a:pt x="2074771" y="231678"/>
                </a:lnTo>
                <a:lnTo>
                  <a:pt x="2082026" y="224438"/>
                </a:lnTo>
                <a:lnTo>
                  <a:pt x="2096534" y="202718"/>
                </a:lnTo>
                <a:lnTo>
                  <a:pt x="2111043" y="188238"/>
                </a:lnTo>
                <a:lnTo>
                  <a:pt x="2118297" y="173758"/>
                </a:lnTo>
                <a:lnTo>
                  <a:pt x="2132806" y="159278"/>
                </a:lnTo>
                <a:lnTo>
                  <a:pt x="2132806" y="144798"/>
                </a:lnTo>
                <a:lnTo>
                  <a:pt x="2140060" y="137559"/>
                </a:lnTo>
                <a:lnTo>
                  <a:pt x="2147314" y="115839"/>
                </a:lnTo>
                <a:lnTo>
                  <a:pt x="2154569" y="108599"/>
                </a:lnTo>
                <a:lnTo>
                  <a:pt x="1022901" y="0"/>
                </a:lnTo>
                <a:close/>
              </a:path>
            </a:pathLst>
          </a:custGeom>
          <a:solidFill>
            <a:srgbClr val="50B8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8223987" y="2923533"/>
            <a:ext cx="2800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95" dirty="0">
                <a:latin typeface="Arial"/>
                <a:cs typeface="Arial"/>
              </a:rPr>
              <a:t>2</a:t>
            </a:r>
            <a:r>
              <a:rPr sz="1200" b="1" spc="-105" dirty="0">
                <a:latin typeface="Arial"/>
                <a:cs typeface="Arial"/>
              </a:rPr>
              <a:t>2</a:t>
            </a:r>
            <a:r>
              <a:rPr sz="1200" b="1" spc="-55" dirty="0">
                <a:latin typeface="Arial"/>
                <a:cs typeface="Arial"/>
              </a:rPr>
              <a:t>,</a:t>
            </a:r>
            <a:r>
              <a:rPr sz="1200" b="1" spc="-100" dirty="0">
                <a:latin typeface="Arial"/>
                <a:cs typeface="Arial"/>
              </a:rPr>
              <a:t>5</a:t>
            </a:r>
            <a:endParaRPr sz="12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747262" y="3931816"/>
            <a:ext cx="2152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0" dirty="0">
                <a:latin typeface="Arial"/>
                <a:cs typeface="Arial"/>
              </a:rPr>
              <a:t>5</a:t>
            </a:r>
            <a:r>
              <a:rPr sz="1200" b="1" spc="-55" dirty="0">
                <a:latin typeface="Arial"/>
                <a:cs typeface="Arial"/>
              </a:rPr>
              <a:t>,</a:t>
            </a:r>
            <a:r>
              <a:rPr sz="1200" b="1" spc="-35" dirty="0">
                <a:latin typeface="Arial"/>
                <a:cs typeface="Arial"/>
              </a:rPr>
              <a:t>6</a:t>
            </a:r>
            <a:endParaRPr sz="12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446328" y="4802348"/>
            <a:ext cx="1797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65" dirty="0">
                <a:latin typeface="Arial"/>
                <a:cs typeface="Arial"/>
              </a:rPr>
              <a:t>39</a:t>
            </a:r>
            <a:endParaRPr sz="12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716666" y="4301826"/>
            <a:ext cx="183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4" dirty="0">
                <a:latin typeface="Arial"/>
                <a:cs typeface="Arial"/>
              </a:rPr>
              <a:t>1</a:t>
            </a:r>
            <a:r>
              <a:rPr sz="1200" b="1" spc="-120" dirty="0">
                <a:latin typeface="Arial"/>
                <a:cs typeface="Arial"/>
              </a:rPr>
              <a:t>,</a:t>
            </a:r>
            <a:r>
              <a:rPr sz="1200" b="1" spc="-110" dirty="0">
                <a:latin typeface="Arial"/>
                <a:cs typeface="Arial"/>
              </a:rPr>
              <a:t>7</a:t>
            </a:r>
            <a:endParaRPr sz="12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643882" y="3257343"/>
            <a:ext cx="452118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65" dirty="0">
                <a:solidFill>
                  <a:srgbClr val="7030A0"/>
                </a:solidFill>
                <a:latin typeface="Arial"/>
                <a:cs typeface="Arial"/>
              </a:rPr>
              <a:t>2</a:t>
            </a:r>
            <a:r>
              <a:rPr sz="1200" b="1" spc="-75" dirty="0">
                <a:solidFill>
                  <a:srgbClr val="7030A0"/>
                </a:solidFill>
                <a:latin typeface="Arial"/>
                <a:cs typeface="Arial"/>
              </a:rPr>
              <a:t>6</a:t>
            </a:r>
            <a:r>
              <a:rPr sz="1200" b="1" spc="-55" dirty="0">
                <a:solidFill>
                  <a:srgbClr val="7030A0"/>
                </a:solidFill>
                <a:latin typeface="Arial"/>
                <a:cs typeface="Arial"/>
              </a:rPr>
              <a:t>,</a:t>
            </a:r>
            <a:r>
              <a:rPr sz="1200" b="1" spc="-270" dirty="0">
                <a:solidFill>
                  <a:srgbClr val="7030A0"/>
                </a:solidFill>
                <a:latin typeface="Arial"/>
                <a:cs typeface="Arial"/>
              </a:rPr>
              <a:t>1</a:t>
            </a:r>
            <a:endParaRPr sz="1200" dirty="0">
              <a:solidFill>
                <a:srgbClr val="7030A0"/>
              </a:solidFill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886781" y="2749581"/>
            <a:ext cx="1854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0" dirty="0">
                <a:latin typeface="Arial"/>
                <a:cs typeface="Arial"/>
              </a:rPr>
              <a:t>5</a:t>
            </a:r>
            <a:r>
              <a:rPr sz="1200" b="1" spc="-55" dirty="0">
                <a:latin typeface="Arial"/>
                <a:cs typeface="Arial"/>
              </a:rPr>
              <a:t>,</a:t>
            </a:r>
            <a:r>
              <a:rPr sz="1200" b="1" spc="-270" dirty="0">
                <a:latin typeface="Arial"/>
                <a:cs typeface="Arial"/>
              </a:rPr>
              <a:t>1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5652471" y="4894157"/>
            <a:ext cx="80010" cy="80010"/>
          </a:xfrm>
          <a:custGeom>
            <a:avLst/>
            <a:gdLst/>
            <a:ahLst/>
            <a:cxnLst/>
            <a:rect l="l" t="t" r="r" b="b"/>
            <a:pathLst>
              <a:path w="80010" h="80010">
                <a:moveTo>
                  <a:pt x="0" y="79639"/>
                </a:moveTo>
                <a:lnTo>
                  <a:pt x="79797" y="79639"/>
                </a:lnTo>
                <a:lnTo>
                  <a:pt x="79797" y="0"/>
                </a:lnTo>
                <a:lnTo>
                  <a:pt x="0" y="0"/>
                </a:lnTo>
                <a:lnTo>
                  <a:pt x="0" y="79639"/>
                </a:lnTo>
                <a:close/>
              </a:path>
            </a:pathLst>
          </a:custGeom>
          <a:solidFill>
            <a:srgbClr val="2AA0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5760192" y="4831308"/>
            <a:ext cx="796290" cy="1911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50" b="1" spc="-55" dirty="0">
                <a:latin typeface="Arial"/>
                <a:cs typeface="Arial"/>
              </a:rPr>
              <a:t>Т</a:t>
            </a:r>
            <a:r>
              <a:rPr sz="1050" b="1" spc="-35" dirty="0">
                <a:latin typeface="Arial"/>
                <a:cs typeface="Arial"/>
              </a:rPr>
              <a:t>е</a:t>
            </a:r>
            <a:r>
              <a:rPr sz="1050" b="1" spc="-15" dirty="0">
                <a:latin typeface="Arial"/>
                <a:cs typeface="Arial"/>
              </a:rPr>
              <a:t>х</a:t>
            </a:r>
            <a:r>
              <a:rPr sz="1050" b="1" spc="-65" dirty="0">
                <a:latin typeface="Arial"/>
                <a:cs typeface="Arial"/>
              </a:rPr>
              <a:t>н</a:t>
            </a:r>
            <a:r>
              <a:rPr sz="1050" b="1" spc="-75" dirty="0">
                <a:latin typeface="Arial"/>
                <a:cs typeface="Arial"/>
              </a:rPr>
              <a:t>и</a:t>
            </a:r>
            <a:r>
              <a:rPr sz="1050" b="1" spc="-100" dirty="0">
                <a:latin typeface="Arial"/>
                <a:cs typeface="Arial"/>
              </a:rPr>
              <a:t>ч</a:t>
            </a:r>
            <a:r>
              <a:rPr sz="1050" b="1" spc="-15" dirty="0">
                <a:latin typeface="Arial"/>
                <a:cs typeface="Arial"/>
              </a:rPr>
              <a:t>е</a:t>
            </a:r>
            <a:r>
              <a:rPr sz="1050" b="1" spc="-130" dirty="0">
                <a:latin typeface="Arial"/>
                <a:cs typeface="Arial"/>
              </a:rPr>
              <a:t>с</a:t>
            </a:r>
            <a:r>
              <a:rPr sz="1050" b="1" spc="40" dirty="0">
                <a:latin typeface="Arial"/>
                <a:cs typeface="Arial"/>
              </a:rPr>
              <a:t>к</a:t>
            </a:r>
            <a:r>
              <a:rPr sz="1050" b="1" spc="-70" dirty="0">
                <a:latin typeface="Arial"/>
                <a:cs typeface="Arial"/>
              </a:rPr>
              <a:t>а</a:t>
            </a:r>
            <a:r>
              <a:rPr sz="1050" b="1" spc="-45" dirty="0">
                <a:latin typeface="Arial"/>
                <a:cs typeface="Arial"/>
              </a:rPr>
              <a:t>я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5652471" y="5198235"/>
            <a:ext cx="80010" cy="80010"/>
          </a:xfrm>
          <a:custGeom>
            <a:avLst/>
            <a:gdLst/>
            <a:ahLst/>
            <a:cxnLst/>
            <a:rect l="l" t="t" r="r" b="b"/>
            <a:pathLst>
              <a:path w="80010" h="80010">
                <a:moveTo>
                  <a:pt x="0" y="79639"/>
                </a:moveTo>
                <a:lnTo>
                  <a:pt x="79797" y="79639"/>
                </a:lnTo>
                <a:lnTo>
                  <a:pt x="79797" y="0"/>
                </a:lnTo>
                <a:lnTo>
                  <a:pt x="0" y="0"/>
                </a:lnTo>
                <a:lnTo>
                  <a:pt x="0" y="79639"/>
                </a:lnTo>
                <a:close/>
              </a:path>
            </a:pathLst>
          </a:custGeom>
          <a:solidFill>
            <a:srgbClr val="3B74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652471" y="5502312"/>
            <a:ext cx="80010" cy="80010"/>
          </a:xfrm>
          <a:custGeom>
            <a:avLst/>
            <a:gdLst/>
            <a:ahLst/>
            <a:cxnLst/>
            <a:rect l="l" t="t" r="r" b="b"/>
            <a:pathLst>
              <a:path w="80010" h="80010">
                <a:moveTo>
                  <a:pt x="0" y="79639"/>
                </a:moveTo>
                <a:lnTo>
                  <a:pt x="79797" y="79639"/>
                </a:lnTo>
                <a:lnTo>
                  <a:pt x="79797" y="0"/>
                </a:lnTo>
                <a:lnTo>
                  <a:pt x="0" y="0"/>
                </a:lnTo>
                <a:lnTo>
                  <a:pt x="0" y="79639"/>
                </a:lnTo>
                <a:close/>
              </a:path>
            </a:pathLst>
          </a:custGeom>
          <a:solidFill>
            <a:srgbClr val="50B8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5760192" y="5135869"/>
            <a:ext cx="1057910" cy="495934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>
              <a:lnSpc>
                <a:spcPct val="95200"/>
              </a:lnSpc>
              <a:spcBef>
                <a:spcPts val="195"/>
              </a:spcBef>
            </a:pPr>
            <a:r>
              <a:rPr sz="1050" b="1" spc="-60" dirty="0">
                <a:latin typeface="Arial"/>
                <a:cs typeface="Arial"/>
              </a:rPr>
              <a:t>Физкультурно-  </a:t>
            </a:r>
            <a:r>
              <a:rPr sz="1050" b="1" spc="-55" dirty="0">
                <a:latin typeface="Arial"/>
                <a:cs typeface="Arial"/>
              </a:rPr>
              <a:t>спортивная  </a:t>
            </a:r>
            <a:r>
              <a:rPr sz="1050" b="1" spc="-75" dirty="0">
                <a:latin typeface="Arial"/>
                <a:cs typeface="Arial"/>
              </a:rPr>
              <a:t>Ху</a:t>
            </a:r>
            <a:r>
              <a:rPr sz="1050" b="1" spc="-40" dirty="0">
                <a:latin typeface="Arial"/>
                <a:cs typeface="Arial"/>
              </a:rPr>
              <a:t>д</a:t>
            </a:r>
            <a:r>
              <a:rPr sz="1050" b="1" spc="-15" dirty="0">
                <a:latin typeface="Arial"/>
                <a:cs typeface="Arial"/>
              </a:rPr>
              <a:t>о</a:t>
            </a:r>
            <a:r>
              <a:rPr sz="1050" b="1" spc="50" dirty="0">
                <a:latin typeface="Arial"/>
                <a:cs typeface="Arial"/>
              </a:rPr>
              <a:t>ж</a:t>
            </a:r>
            <a:r>
              <a:rPr sz="1050" b="1" spc="-15" dirty="0">
                <a:latin typeface="Arial"/>
                <a:cs typeface="Arial"/>
              </a:rPr>
              <a:t>е</a:t>
            </a:r>
            <a:r>
              <a:rPr sz="1050" b="1" spc="-130" dirty="0">
                <a:latin typeface="Arial"/>
                <a:cs typeface="Arial"/>
              </a:rPr>
              <a:t>с</a:t>
            </a:r>
            <a:r>
              <a:rPr sz="1050" b="1" spc="-5" dirty="0">
                <a:latin typeface="Arial"/>
                <a:cs typeface="Arial"/>
              </a:rPr>
              <a:t>т</a:t>
            </a:r>
            <a:r>
              <a:rPr sz="1050" b="1" spc="-80" dirty="0">
                <a:latin typeface="Arial"/>
                <a:cs typeface="Arial"/>
              </a:rPr>
              <a:t>в</a:t>
            </a:r>
            <a:r>
              <a:rPr sz="1050" b="1" spc="-15" dirty="0">
                <a:latin typeface="Arial"/>
                <a:cs typeface="Arial"/>
              </a:rPr>
              <a:t>е</a:t>
            </a:r>
            <a:r>
              <a:rPr sz="1050" b="1" spc="-65" dirty="0">
                <a:latin typeface="Arial"/>
                <a:cs typeface="Arial"/>
              </a:rPr>
              <a:t>нн</a:t>
            </a:r>
            <a:r>
              <a:rPr sz="1050" b="1" spc="-70" dirty="0">
                <a:latin typeface="Arial"/>
                <a:cs typeface="Arial"/>
              </a:rPr>
              <a:t>а</a:t>
            </a:r>
            <a:r>
              <a:rPr sz="1050" b="1" spc="-45" dirty="0">
                <a:latin typeface="Arial"/>
                <a:cs typeface="Arial"/>
              </a:rPr>
              <a:t>я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652471" y="5806410"/>
            <a:ext cx="80010" cy="80010"/>
          </a:xfrm>
          <a:custGeom>
            <a:avLst/>
            <a:gdLst/>
            <a:ahLst/>
            <a:cxnLst/>
            <a:rect l="l" t="t" r="r" b="b"/>
            <a:pathLst>
              <a:path w="80010" h="80010">
                <a:moveTo>
                  <a:pt x="0" y="79639"/>
                </a:moveTo>
                <a:lnTo>
                  <a:pt x="79797" y="79639"/>
                </a:lnTo>
                <a:lnTo>
                  <a:pt x="79797" y="0"/>
                </a:lnTo>
                <a:lnTo>
                  <a:pt x="0" y="0"/>
                </a:lnTo>
                <a:lnTo>
                  <a:pt x="0" y="79639"/>
                </a:lnTo>
                <a:close/>
              </a:path>
            </a:pathLst>
          </a:custGeom>
          <a:solidFill>
            <a:srgbClr val="92B8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5760192" y="5745202"/>
            <a:ext cx="1609725" cy="1911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50" b="1" spc="-45" dirty="0">
                <a:latin typeface="Arial"/>
                <a:cs typeface="Arial"/>
              </a:rPr>
              <a:t>Туристско-краеведческая</a:t>
            </a:r>
            <a:endParaRPr sz="1050">
              <a:latin typeface="Arial"/>
              <a:cs typeface="Arial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5652471" y="6110488"/>
            <a:ext cx="80010" cy="80010"/>
          </a:xfrm>
          <a:custGeom>
            <a:avLst/>
            <a:gdLst/>
            <a:ahLst/>
            <a:cxnLst/>
            <a:rect l="l" t="t" r="r" b="b"/>
            <a:pathLst>
              <a:path w="80010" h="80010">
                <a:moveTo>
                  <a:pt x="0" y="79639"/>
                </a:moveTo>
                <a:lnTo>
                  <a:pt x="79797" y="79639"/>
                </a:lnTo>
                <a:lnTo>
                  <a:pt x="79797" y="0"/>
                </a:lnTo>
                <a:lnTo>
                  <a:pt x="0" y="0"/>
                </a:lnTo>
                <a:lnTo>
                  <a:pt x="0" y="79639"/>
                </a:lnTo>
                <a:close/>
              </a:path>
            </a:pathLst>
          </a:custGeom>
          <a:solidFill>
            <a:srgbClr val="D9AA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652471" y="6414567"/>
            <a:ext cx="80010" cy="80010"/>
          </a:xfrm>
          <a:custGeom>
            <a:avLst/>
            <a:gdLst/>
            <a:ahLst/>
            <a:cxnLst/>
            <a:rect l="l" t="t" r="r" b="b"/>
            <a:pathLst>
              <a:path w="80010" h="80010">
                <a:moveTo>
                  <a:pt x="0" y="79639"/>
                </a:moveTo>
                <a:lnTo>
                  <a:pt x="79797" y="79639"/>
                </a:lnTo>
                <a:lnTo>
                  <a:pt x="79797" y="0"/>
                </a:lnTo>
                <a:lnTo>
                  <a:pt x="0" y="0"/>
                </a:lnTo>
                <a:lnTo>
                  <a:pt x="0" y="79639"/>
                </a:lnTo>
                <a:close/>
              </a:path>
            </a:pathLst>
          </a:custGeom>
          <a:solidFill>
            <a:srgbClr val="04C5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5760192" y="6050004"/>
            <a:ext cx="1304925" cy="495934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>
              <a:lnSpc>
                <a:spcPct val="95200"/>
              </a:lnSpc>
              <a:spcBef>
                <a:spcPts val="195"/>
              </a:spcBef>
            </a:pPr>
            <a:r>
              <a:rPr sz="1050" b="1" spc="-75" dirty="0">
                <a:latin typeface="Arial"/>
                <a:cs typeface="Arial"/>
              </a:rPr>
              <a:t>Социально-  </a:t>
            </a:r>
            <a:r>
              <a:rPr sz="1050" b="1" spc="-40" dirty="0">
                <a:latin typeface="Arial"/>
                <a:cs typeface="Arial"/>
              </a:rPr>
              <a:t>педагогическая  </a:t>
            </a:r>
            <a:r>
              <a:rPr sz="1050" b="1" spc="-130" dirty="0">
                <a:latin typeface="Arial"/>
                <a:cs typeface="Arial"/>
              </a:rPr>
              <a:t>Е</a:t>
            </a:r>
            <a:r>
              <a:rPr sz="1050" b="1" spc="-135" dirty="0">
                <a:latin typeface="Arial"/>
                <a:cs typeface="Arial"/>
              </a:rPr>
              <a:t>с</a:t>
            </a:r>
            <a:r>
              <a:rPr sz="1050" b="1" spc="-5" dirty="0">
                <a:latin typeface="Arial"/>
                <a:cs typeface="Arial"/>
              </a:rPr>
              <a:t>т</a:t>
            </a:r>
            <a:r>
              <a:rPr sz="1050" b="1" spc="-15" dirty="0">
                <a:latin typeface="Arial"/>
                <a:cs typeface="Arial"/>
              </a:rPr>
              <a:t>е</a:t>
            </a:r>
            <a:r>
              <a:rPr sz="1050" b="1" spc="-130" dirty="0">
                <a:latin typeface="Arial"/>
                <a:cs typeface="Arial"/>
              </a:rPr>
              <a:t>с</a:t>
            </a:r>
            <a:r>
              <a:rPr sz="1050" b="1" spc="-5" dirty="0">
                <a:latin typeface="Arial"/>
                <a:cs typeface="Arial"/>
              </a:rPr>
              <a:t>т</a:t>
            </a:r>
            <a:r>
              <a:rPr sz="1050" b="1" spc="-80" dirty="0">
                <a:latin typeface="Arial"/>
                <a:cs typeface="Arial"/>
              </a:rPr>
              <a:t>в</a:t>
            </a:r>
            <a:r>
              <a:rPr sz="1050" b="1" spc="-15" dirty="0">
                <a:latin typeface="Arial"/>
                <a:cs typeface="Arial"/>
              </a:rPr>
              <a:t>е</a:t>
            </a:r>
            <a:r>
              <a:rPr sz="1050" b="1" spc="-65" dirty="0">
                <a:latin typeface="Arial"/>
                <a:cs typeface="Arial"/>
              </a:rPr>
              <a:t>нн</a:t>
            </a:r>
            <a:r>
              <a:rPr sz="1050" b="1" spc="-15" dirty="0">
                <a:latin typeface="Arial"/>
                <a:cs typeface="Arial"/>
              </a:rPr>
              <a:t>о</a:t>
            </a:r>
            <a:r>
              <a:rPr sz="1050" b="1" spc="-70" dirty="0">
                <a:latin typeface="Arial"/>
                <a:cs typeface="Arial"/>
              </a:rPr>
              <a:t>-</a:t>
            </a:r>
            <a:r>
              <a:rPr sz="1050" b="1" spc="-65" dirty="0">
                <a:latin typeface="Arial"/>
                <a:cs typeface="Arial"/>
              </a:rPr>
              <a:t>н</a:t>
            </a:r>
            <a:r>
              <a:rPr sz="1050" b="1" spc="-70" dirty="0">
                <a:latin typeface="Arial"/>
                <a:cs typeface="Arial"/>
              </a:rPr>
              <a:t>а</a:t>
            </a:r>
            <a:r>
              <a:rPr sz="1050" b="1" spc="-75" dirty="0">
                <a:latin typeface="Arial"/>
                <a:cs typeface="Arial"/>
              </a:rPr>
              <a:t>у</a:t>
            </a:r>
            <a:r>
              <a:rPr sz="1050" b="1" spc="-100" dirty="0">
                <a:latin typeface="Arial"/>
                <a:cs typeface="Arial"/>
              </a:rPr>
              <a:t>ч</a:t>
            </a:r>
            <a:r>
              <a:rPr sz="1050" b="1" spc="-65" dirty="0">
                <a:latin typeface="Arial"/>
                <a:cs typeface="Arial"/>
              </a:rPr>
              <a:t>н</a:t>
            </a:r>
            <a:r>
              <a:rPr sz="1050" b="1" spc="-70" dirty="0">
                <a:latin typeface="Arial"/>
                <a:cs typeface="Arial"/>
              </a:rPr>
              <a:t>а</a:t>
            </a:r>
            <a:r>
              <a:rPr sz="1050" b="1" spc="-45" dirty="0">
                <a:latin typeface="Arial"/>
                <a:cs typeface="Arial"/>
              </a:rPr>
              <a:t>я</a:t>
            </a:r>
            <a:endParaRPr sz="1050">
              <a:latin typeface="Arial"/>
              <a:cs typeface="Arial"/>
            </a:endParaRPr>
          </a:p>
        </p:txBody>
      </p:sp>
      <p:pic>
        <p:nvPicPr>
          <p:cNvPr id="2050" name="Picture 2" descr="C:\Users\Магомедрасул\Desktop\174b82f08124eddb677e7d31deff974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843" y="2491261"/>
            <a:ext cx="2296175" cy="172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Магомедрасул\Desktop\afadb4aa29965ed0cb4dd1991588444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3934" y="612355"/>
            <a:ext cx="1499868" cy="224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object 26"/>
          <p:cNvSpPr txBox="1"/>
          <p:nvPr/>
        </p:nvSpPr>
        <p:spPr>
          <a:xfrm>
            <a:off x="4724400" y="5638800"/>
            <a:ext cx="685800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b="1" spc="-175" dirty="0" smtClean="0">
                <a:solidFill>
                  <a:srgbClr val="FFFFFF"/>
                </a:solidFill>
                <a:latin typeface="Trebuchet MS"/>
                <a:cs typeface="Trebuchet MS"/>
              </a:rPr>
              <a:t>1292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66" name="object 15"/>
          <p:cNvSpPr/>
          <p:nvPr/>
        </p:nvSpPr>
        <p:spPr>
          <a:xfrm>
            <a:off x="3429000" y="5867400"/>
            <a:ext cx="1339850" cy="382270"/>
          </a:xfrm>
          <a:custGeom>
            <a:avLst/>
            <a:gdLst/>
            <a:ahLst/>
            <a:cxnLst/>
            <a:rect l="l" t="t" r="r" b="b"/>
            <a:pathLst>
              <a:path w="1339850" h="382270">
                <a:moveTo>
                  <a:pt x="1336802" y="61849"/>
                </a:moveTo>
                <a:lnTo>
                  <a:pt x="14478" y="369824"/>
                </a:lnTo>
                <a:lnTo>
                  <a:pt x="17399" y="382193"/>
                </a:lnTo>
                <a:lnTo>
                  <a:pt x="1339723" y="74218"/>
                </a:lnTo>
                <a:lnTo>
                  <a:pt x="1336802" y="61849"/>
                </a:lnTo>
                <a:close/>
              </a:path>
              <a:path w="1339850" h="382270">
                <a:moveTo>
                  <a:pt x="1328165" y="24739"/>
                </a:moveTo>
                <a:lnTo>
                  <a:pt x="5842" y="332714"/>
                </a:lnTo>
                <a:lnTo>
                  <a:pt x="11556" y="357454"/>
                </a:lnTo>
                <a:lnTo>
                  <a:pt x="1334008" y="49479"/>
                </a:lnTo>
                <a:lnTo>
                  <a:pt x="1328165" y="24739"/>
                </a:lnTo>
                <a:close/>
              </a:path>
              <a:path w="1339850" h="382270">
                <a:moveTo>
                  <a:pt x="1322451" y="0"/>
                </a:moveTo>
                <a:lnTo>
                  <a:pt x="0" y="307975"/>
                </a:lnTo>
                <a:lnTo>
                  <a:pt x="2920" y="320344"/>
                </a:lnTo>
                <a:lnTo>
                  <a:pt x="1325372" y="12369"/>
                </a:lnTo>
                <a:lnTo>
                  <a:pt x="1322451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21"/>
          <p:cNvSpPr txBox="1"/>
          <p:nvPr/>
        </p:nvSpPr>
        <p:spPr>
          <a:xfrm>
            <a:off x="4572000" y="5257800"/>
            <a:ext cx="54762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45" dirty="0" smtClean="0">
                <a:solidFill>
                  <a:srgbClr val="001F5F"/>
                </a:solidFill>
                <a:latin typeface="Trebuchet MS"/>
                <a:cs typeface="Trebuchet MS"/>
              </a:rPr>
              <a:t>20</a:t>
            </a:r>
            <a:r>
              <a:rPr lang="ru-RU" sz="1800" b="1" spc="-145" dirty="0" smtClean="0">
                <a:solidFill>
                  <a:srgbClr val="001F5F"/>
                </a:solidFill>
                <a:latin typeface="Trebuchet MS"/>
                <a:cs typeface="Trebuchet MS"/>
              </a:rPr>
              <a:t>20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69" name="object 52"/>
          <p:cNvSpPr txBox="1"/>
          <p:nvPr/>
        </p:nvSpPr>
        <p:spPr>
          <a:xfrm>
            <a:off x="5410200" y="3505200"/>
            <a:ext cx="3422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spc="-65" dirty="0" smtClean="0">
                <a:solidFill>
                  <a:srgbClr val="00B050"/>
                </a:solidFill>
                <a:latin typeface="Arial"/>
                <a:cs typeface="Arial"/>
              </a:rPr>
              <a:t>30</a:t>
            </a:r>
            <a:endParaRPr sz="1200" dirty="0">
              <a:solidFill>
                <a:srgbClr val="00B05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773668" y="7620"/>
            <a:ext cx="370331" cy="5669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773668" y="312420"/>
            <a:ext cx="370331" cy="5669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3608" y="4866132"/>
            <a:ext cx="2304288" cy="8397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21151" y="4703064"/>
            <a:ext cx="2304288" cy="8397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690615" y="2136648"/>
            <a:ext cx="3238499" cy="14569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228601" y="2438400"/>
            <a:ext cx="8700514" cy="3638175"/>
          </a:xfrm>
          <a:prstGeom prst="rect">
            <a:avLst/>
          </a:prstGeom>
          <a:ln w="9525">
            <a:solidFill>
              <a:srgbClr val="DC541E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499745" marR="491490" algn="ctr">
              <a:lnSpc>
                <a:spcPct val="100000"/>
              </a:lnSpc>
              <a:spcBef>
                <a:spcPts val="210"/>
              </a:spcBef>
            </a:pPr>
            <a:r>
              <a:rPr lang="ru-RU" sz="2400" b="1" spc="-270" dirty="0" smtClean="0">
                <a:latin typeface="Trebuchet MS"/>
                <a:cs typeface="Trebuchet MS"/>
              </a:rPr>
              <a:t>Задачи на 2020 год :</a:t>
            </a:r>
          </a:p>
          <a:p>
            <a:pPr marL="499745" marR="491490" algn="ctr">
              <a:lnSpc>
                <a:spcPct val="100000"/>
              </a:lnSpc>
              <a:spcBef>
                <a:spcPts val="210"/>
              </a:spcBef>
            </a:pPr>
            <a:r>
              <a:rPr lang="ru-RU" sz="2400" dirty="0" smtClean="0">
                <a:latin typeface="Trebuchet MS"/>
                <a:cs typeface="Trebuchet MS"/>
              </a:rPr>
              <a:t> </a:t>
            </a:r>
            <a:r>
              <a:rPr lang="ru-RU" dirty="0" smtClean="0">
                <a:latin typeface="Trebuchet MS"/>
                <a:cs typeface="Trebuchet MS"/>
              </a:rPr>
              <a:t>1. Внедрение </a:t>
            </a:r>
            <a:r>
              <a:rPr lang="ru-RU" dirty="0">
                <a:latin typeface="Trebuchet MS"/>
                <a:cs typeface="Trebuchet MS"/>
              </a:rPr>
              <a:t>с 1 сентября 2020 года системы персонифицированного финансирования дополнительного образования, используя субсидии выделенные РД</a:t>
            </a:r>
            <a:r>
              <a:rPr lang="ru-RU" dirty="0" smtClean="0">
                <a:latin typeface="Trebuchet MS"/>
                <a:cs typeface="Trebuchet MS"/>
              </a:rPr>
              <a:t>.</a:t>
            </a:r>
          </a:p>
          <a:p>
            <a:pPr marL="499745" marR="491490" algn="ctr">
              <a:lnSpc>
                <a:spcPct val="100000"/>
              </a:lnSpc>
              <a:spcBef>
                <a:spcPts val="210"/>
              </a:spcBef>
            </a:pPr>
            <a:r>
              <a:rPr lang="ru-RU" dirty="0" smtClean="0">
                <a:latin typeface="Trebuchet MS"/>
                <a:cs typeface="Trebuchet MS"/>
              </a:rPr>
              <a:t>2</a:t>
            </a:r>
            <a:r>
              <a:rPr lang="ru-RU" dirty="0">
                <a:latin typeface="Trebuchet MS"/>
                <a:cs typeface="Trebuchet MS"/>
              </a:rPr>
              <a:t>. Выполнение всех целевых показателей проекта. </a:t>
            </a:r>
            <a:endParaRPr lang="ru-RU" dirty="0" smtClean="0">
              <a:latin typeface="Trebuchet MS"/>
              <a:cs typeface="Trebuchet MS"/>
            </a:endParaRPr>
          </a:p>
          <a:p>
            <a:pPr marL="499745" marR="491490" algn="ctr">
              <a:lnSpc>
                <a:spcPct val="100000"/>
              </a:lnSpc>
              <a:spcBef>
                <a:spcPts val="210"/>
              </a:spcBef>
            </a:pPr>
            <a:r>
              <a:rPr lang="ru-RU" dirty="0" smtClean="0">
                <a:latin typeface="Trebuchet MS"/>
                <a:cs typeface="Trebuchet MS"/>
              </a:rPr>
              <a:t>3</a:t>
            </a:r>
            <a:r>
              <a:rPr lang="ru-RU" dirty="0">
                <a:latin typeface="Trebuchet MS"/>
                <a:cs typeface="Trebuchet MS"/>
              </a:rPr>
              <a:t>. Сделать систему </a:t>
            </a:r>
            <a:r>
              <a:rPr lang="ru-RU" dirty="0" smtClean="0">
                <a:latin typeface="Trebuchet MS"/>
                <a:cs typeface="Trebuchet MS"/>
              </a:rPr>
              <a:t>дополнительного образования </a:t>
            </a:r>
            <a:r>
              <a:rPr lang="ru-RU" dirty="0">
                <a:latin typeface="Trebuchet MS"/>
                <a:cs typeface="Trebuchet MS"/>
              </a:rPr>
              <a:t>в Новолакском  районе более эффективной и доступной, помочь школьникам и детям найти себя в жизни. </a:t>
            </a:r>
            <a:endParaRPr lang="ru-RU" dirty="0" smtClean="0">
              <a:latin typeface="Trebuchet MS"/>
              <a:cs typeface="Trebuchet MS"/>
            </a:endParaRPr>
          </a:p>
          <a:p>
            <a:pPr marL="499745" marR="491490" algn="ctr">
              <a:lnSpc>
                <a:spcPct val="100000"/>
              </a:lnSpc>
              <a:spcBef>
                <a:spcPts val="210"/>
              </a:spcBef>
            </a:pPr>
            <a:r>
              <a:rPr lang="ru-RU" dirty="0" smtClean="0">
                <a:latin typeface="Trebuchet MS"/>
                <a:cs typeface="Trebuchet MS"/>
              </a:rPr>
              <a:t>4</a:t>
            </a:r>
            <a:r>
              <a:rPr lang="ru-RU" dirty="0">
                <a:latin typeface="Trebuchet MS"/>
                <a:cs typeface="Trebuchet MS"/>
              </a:rPr>
              <a:t>.  Формирование современных управленческих и организационно - экономических механизмов в системе </a:t>
            </a:r>
            <a:r>
              <a:rPr lang="ru-RU" dirty="0" smtClean="0">
                <a:latin typeface="Trebuchet MS"/>
                <a:cs typeface="Trebuchet MS"/>
              </a:rPr>
              <a:t>дополнительного образования </a:t>
            </a:r>
            <a:r>
              <a:rPr lang="ru-RU" dirty="0">
                <a:latin typeface="Trebuchet MS"/>
                <a:cs typeface="Trebuchet MS"/>
              </a:rPr>
              <a:t>детей в рамках федерального проекта "Успех каждого ребенка " национального проекта "Образование".</a:t>
            </a:r>
            <a:endParaRPr dirty="0">
              <a:latin typeface="Trebuchet MS"/>
              <a:cs typeface="Trebuchet MS"/>
            </a:endParaRPr>
          </a:p>
        </p:txBody>
      </p:sp>
      <p:sp>
        <p:nvSpPr>
          <p:cNvPr id="27" name="object 23"/>
          <p:cNvSpPr txBox="1"/>
          <p:nvPr/>
        </p:nvSpPr>
        <p:spPr>
          <a:xfrm>
            <a:off x="785527" y="20014"/>
            <a:ext cx="7540955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2400" b="1" spc="-30" dirty="0" smtClean="0">
                <a:solidFill>
                  <a:srgbClr val="FFFF00"/>
                </a:solidFill>
                <a:latin typeface="Trebuchet MS"/>
                <a:cs typeface="Trebuchet MS"/>
              </a:rPr>
              <a:t>Персонифицированное финансирование </a:t>
            </a:r>
            <a:r>
              <a:rPr lang="ru-RU" sz="2400" b="1" spc="-30" dirty="0" smtClean="0">
                <a:latin typeface="Trebuchet MS"/>
                <a:cs typeface="Trebuchet MS"/>
              </a:rPr>
              <a:t>дополнительного образования </a:t>
            </a:r>
            <a:r>
              <a:rPr lang="ru-RU" sz="2400" b="1" spc="-30" dirty="0">
                <a:latin typeface="Trebuchet MS"/>
                <a:cs typeface="Trebuchet MS"/>
              </a:rPr>
              <a:t>д</a:t>
            </a:r>
            <a:r>
              <a:rPr lang="ru-RU" sz="2400" b="1" spc="-30" dirty="0" smtClean="0">
                <a:latin typeface="Trebuchet MS"/>
                <a:cs typeface="Trebuchet MS"/>
              </a:rPr>
              <a:t>етей</a:t>
            </a:r>
            <a:endParaRPr sz="2400" b="1" dirty="0">
              <a:latin typeface="Trebuchet MS"/>
              <a:cs typeface="Trebuchet M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9069" y="794904"/>
            <a:ext cx="2676891" cy="15407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8773668" y="7620"/>
            <a:ext cx="370331" cy="5669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773668" y="312420"/>
            <a:ext cx="370331" cy="5669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15439" y="394698"/>
            <a:ext cx="7438544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3825" marR="5080" indent="-111760" algn="ctr">
              <a:lnSpc>
                <a:spcPct val="100000"/>
              </a:lnSpc>
              <a:spcBef>
                <a:spcPts val="100"/>
              </a:spcBef>
            </a:pPr>
            <a:r>
              <a:rPr sz="2000" b="1" spc="-105" dirty="0">
                <a:latin typeface="Trebuchet MS"/>
                <a:cs typeface="Trebuchet MS"/>
              </a:rPr>
              <a:t>Основные </a:t>
            </a:r>
            <a:r>
              <a:rPr sz="2000" b="1" spc="-110" dirty="0">
                <a:latin typeface="Trebuchet MS"/>
                <a:cs typeface="Trebuchet MS"/>
              </a:rPr>
              <a:t>направления </a:t>
            </a:r>
            <a:r>
              <a:rPr sz="2000" b="1" spc="-125" dirty="0">
                <a:latin typeface="Trebuchet MS"/>
                <a:cs typeface="Trebuchet MS"/>
              </a:rPr>
              <a:t>воспитания,</a:t>
            </a:r>
            <a:r>
              <a:rPr sz="2000" b="1" spc="-320" dirty="0">
                <a:latin typeface="Trebuchet MS"/>
                <a:cs typeface="Trebuchet MS"/>
              </a:rPr>
              <a:t> </a:t>
            </a:r>
            <a:r>
              <a:rPr sz="2000" b="1" spc="-105" dirty="0">
                <a:latin typeface="Trebuchet MS"/>
                <a:cs typeface="Trebuchet MS"/>
              </a:rPr>
              <a:t>обозначенные  </a:t>
            </a:r>
            <a:r>
              <a:rPr sz="2000" b="1" spc="-100" dirty="0">
                <a:latin typeface="Trebuchet MS"/>
                <a:cs typeface="Trebuchet MS"/>
              </a:rPr>
              <a:t>в </a:t>
            </a:r>
            <a:r>
              <a:rPr sz="2000" b="1" spc="-110" dirty="0">
                <a:latin typeface="Trebuchet MS"/>
                <a:cs typeface="Trebuchet MS"/>
              </a:rPr>
              <a:t>Федеральном </a:t>
            </a:r>
            <a:r>
              <a:rPr sz="2000" b="1" spc="-125" dirty="0">
                <a:latin typeface="Trebuchet MS"/>
                <a:cs typeface="Trebuchet MS"/>
              </a:rPr>
              <a:t>проекте </a:t>
            </a:r>
            <a:r>
              <a:rPr sz="2000" b="1" spc="-175" dirty="0">
                <a:latin typeface="Trebuchet MS"/>
                <a:cs typeface="Trebuchet MS"/>
              </a:rPr>
              <a:t>«Успех </a:t>
            </a:r>
            <a:r>
              <a:rPr sz="2000" b="1" spc="-110" dirty="0">
                <a:latin typeface="Trebuchet MS"/>
                <a:cs typeface="Trebuchet MS"/>
              </a:rPr>
              <a:t>каждого</a:t>
            </a:r>
            <a:r>
              <a:rPr sz="2000" b="1" spc="-310" dirty="0">
                <a:latin typeface="Trebuchet MS"/>
                <a:cs typeface="Trebuchet MS"/>
              </a:rPr>
              <a:t> </a:t>
            </a:r>
            <a:r>
              <a:rPr sz="2000" b="1" spc="-110" dirty="0">
                <a:latin typeface="Trebuchet MS"/>
                <a:cs typeface="Trebuchet MS"/>
              </a:rPr>
              <a:t>ребенка»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048625" y="981011"/>
            <a:ext cx="720725" cy="719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32205" y="1210132"/>
            <a:ext cx="6038850" cy="1549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0340" indent="-167640">
              <a:lnSpc>
                <a:spcPct val="100000"/>
              </a:lnSpc>
              <a:spcBef>
                <a:spcPts val="95"/>
              </a:spcBef>
              <a:buChar char="-"/>
              <a:tabLst>
                <a:tab pos="180340" algn="l"/>
              </a:tabLst>
            </a:pPr>
            <a:r>
              <a:rPr sz="2500" spc="-114" dirty="0">
                <a:latin typeface="Trebuchet MS"/>
                <a:cs typeface="Trebuchet MS"/>
              </a:rPr>
              <a:t>гражданское </a:t>
            </a:r>
            <a:r>
              <a:rPr sz="2500" spc="-80" dirty="0">
                <a:latin typeface="Trebuchet MS"/>
                <a:cs typeface="Trebuchet MS"/>
              </a:rPr>
              <a:t>и </a:t>
            </a:r>
            <a:r>
              <a:rPr sz="2500" spc="-120" dirty="0">
                <a:latin typeface="Trebuchet MS"/>
                <a:cs typeface="Trebuchet MS"/>
              </a:rPr>
              <a:t>патриотическое</a:t>
            </a:r>
            <a:r>
              <a:rPr sz="2500" spc="-320" dirty="0">
                <a:latin typeface="Trebuchet MS"/>
                <a:cs typeface="Trebuchet MS"/>
              </a:rPr>
              <a:t> </a:t>
            </a:r>
            <a:r>
              <a:rPr sz="2500" spc="-100" dirty="0">
                <a:latin typeface="Trebuchet MS"/>
                <a:cs typeface="Trebuchet MS"/>
              </a:rPr>
              <a:t>воспитание</a:t>
            </a:r>
            <a:endParaRPr sz="2500" dirty="0">
              <a:latin typeface="Trebuchet MS"/>
              <a:cs typeface="Trebuchet MS"/>
            </a:endParaRPr>
          </a:p>
          <a:p>
            <a:pPr marL="180340" indent="-167640">
              <a:lnSpc>
                <a:spcPct val="100000"/>
              </a:lnSpc>
              <a:buChar char="-"/>
              <a:tabLst>
                <a:tab pos="180340" algn="l"/>
              </a:tabLst>
            </a:pPr>
            <a:r>
              <a:rPr sz="2500" spc="-100" dirty="0">
                <a:latin typeface="Trebuchet MS"/>
                <a:cs typeface="Trebuchet MS"/>
              </a:rPr>
              <a:t>духовно-нравственное</a:t>
            </a:r>
            <a:r>
              <a:rPr sz="2500" spc="-170" dirty="0">
                <a:latin typeface="Trebuchet MS"/>
                <a:cs typeface="Trebuchet MS"/>
              </a:rPr>
              <a:t> </a:t>
            </a:r>
            <a:r>
              <a:rPr sz="2500" spc="-105" dirty="0">
                <a:latin typeface="Trebuchet MS"/>
                <a:cs typeface="Trebuchet MS"/>
              </a:rPr>
              <a:t>развитие</a:t>
            </a:r>
            <a:endParaRPr sz="2500" dirty="0">
              <a:latin typeface="Trebuchet MS"/>
              <a:cs typeface="Trebuchet MS"/>
            </a:endParaRPr>
          </a:p>
          <a:p>
            <a:pPr marL="180340" indent="-167640">
              <a:lnSpc>
                <a:spcPct val="100000"/>
              </a:lnSpc>
              <a:buChar char="-"/>
              <a:tabLst>
                <a:tab pos="180340" algn="l"/>
              </a:tabLst>
            </a:pPr>
            <a:r>
              <a:rPr sz="2500" spc="-145" dirty="0">
                <a:latin typeface="Trebuchet MS"/>
                <a:cs typeface="Trebuchet MS"/>
              </a:rPr>
              <a:t>физическое </a:t>
            </a:r>
            <a:r>
              <a:rPr sz="2500" spc="-105" dirty="0">
                <a:latin typeface="Trebuchet MS"/>
                <a:cs typeface="Trebuchet MS"/>
              </a:rPr>
              <a:t>развитие </a:t>
            </a:r>
            <a:r>
              <a:rPr sz="2500" spc="-85" dirty="0">
                <a:latin typeface="Trebuchet MS"/>
                <a:cs typeface="Trebuchet MS"/>
              </a:rPr>
              <a:t>и </a:t>
            </a:r>
            <a:r>
              <a:rPr sz="2500" spc="-145" dirty="0">
                <a:latin typeface="Trebuchet MS"/>
                <a:cs typeface="Trebuchet MS"/>
              </a:rPr>
              <a:t>культура</a:t>
            </a:r>
            <a:r>
              <a:rPr sz="2500" spc="-325" dirty="0">
                <a:latin typeface="Trebuchet MS"/>
                <a:cs typeface="Trebuchet MS"/>
              </a:rPr>
              <a:t> </a:t>
            </a:r>
            <a:r>
              <a:rPr sz="2500" spc="-85" dirty="0">
                <a:latin typeface="Trebuchet MS"/>
                <a:cs typeface="Trebuchet MS"/>
              </a:rPr>
              <a:t>здоровья</a:t>
            </a:r>
            <a:endParaRPr sz="2500" dirty="0">
              <a:latin typeface="Trebuchet MS"/>
              <a:cs typeface="Trebuchet MS"/>
            </a:endParaRPr>
          </a:p>
          <a:p>
            <a:pPr marL="180340" indent="-167640">
              <a:lnSpc>
                <a:spcPct val="100000"/>
              </a:lnSpc>
              <a:buChar char="-"/>
              <a:tabLst>
                <a:tab pos="180340" algn="l"/>
              </a:tabLst>
            </a:pPr>
            <a:r>
              <a:rPr sz="2500" spc="-95" dirty="0">
                <a:latin typeface="Trebuchet MS"/>
                <a:cs typeface="Trebuchet MS"/>
              </a:rPr>
              <a:t>поддержка </a:t>
            </a:r>
            <a:r>
              <a:rPr sz="2500" spc="-105" dirty="0">
                <a:latin typeface="Trebuchet MS"/>
                <a:cs typeface="Trebuchet MS"/>
              </a:rPr>
              <a:t>семейного</a:t>
            </a:r>
            <a:r>
              <a:rPr sz="2500" spc="-245" dirty="0">
                <a:latin typeface="Trebuchet MS"/>
                <a:cs typeface="Trebuchet MS"/>
              </a:rPr>
              <a:t> </a:t>
            </a:r>
            <a:r>
              <a:rPr sz="2500" spc="-100" dirty="0">
                <a:latin typeface="Trebuchet MS"/>
                <a:cs typeface="Trebuchet MS"/>
              </a:rPr>
              <a:t>воспитания</a:t>
            </a:r>
            <a:endParaRPr sz="2500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73608" y="2825495"/>
            <a:ext cx="7597140" cy="12953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2459" y="2805683"/>
            <a:ext cx="7621524" cy="13883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20725" y="2852877"/>
            <a:ext cx="7502525" cy="12003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20725" y="2852877"/>
            <a:ext cx="7502525" cy="1139414"/>
          </a:xfrm>
          <a:prstGeom prst="rect">
            <a:avLst/>
          </a:prstGeom>
          <a:ln w="9525">
            <a:solidFill>
              <a:srgbClr val="9395A9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45"/>
              </a:spcBef>
            </a:pPr>
            <a:r>
              <a:rPr sz="1800" spc="-75" dirty="0">
                <a:latin typeface="Trebuchet MS"/>
                <a:cs typeface="Trebuchet MS"/>
              </a:rPr>
              <a:t>Воспитательный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spc="-65" dirty="0">
                <a:latin typeface="Trebuchet MS"/>
                <a:cs typeface="Trebuchet MS"/>
              </a:rPr>
              <a:t>потенциал</a:t>
            </a:r>
            <a:r>
              <a:rPr sz="1800" spc="-125" dirty="0">
                <a:latin typeface="Trebuchet MS"/>
                <a:cs typeface="Trebuchet MS"/>
              </a:rPr>
              <a:t> </a:t>
            </a:r>
            <a:r>
              <a:rPr sz="1800" spc="-80" dirty="0" err="1">
                <a:latin typeface="Trebuchet MS"/>
                <a:cs typeface="Trebuchet MS"/>
              </a:rPr>
              <a:t>школ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lang="ru-RU" sz="1800" spc="-60" dirty="0" smtClean="0">
                <a:latin typeface="Trebuchet MS"/>
                <a:cs typeface="Trebuchet MS"/>
              </a:rPr>
              <a:t>МО «</a:t>
            </a:r>
            <a:r>
              <a:rPr lang="ru-RU" sz="1800" spc="-60" dirty="0" err="1" smtClean="0">
                <a:latin typeface="Trebuchet MS"/>
                <a:cs typeface="Trebuchet MS"/>
              </a:rPr>
              <a:t>Новолакский</a:t>
            </a:r>
            <a:r>
              <a:rPr lang="ru-RU" sz="1800" spc="-60" dirty="0" smtClean="0">
                <a:latin typeface="Trebuchet MS"/>
                <a:cs typeface="Trebuchet MS"/>
              </a:rPr>
              <a:t> район»</a:t>
            </a:r>
            <a:r>
              <a:rPr sz="1800" spc="-110" dirty="0" smtClean="0">
                <a:latin typeface="Trebuchet MS"/>
                <a:cs typeface="Trebuchet MS"/>
              </a:rPr>
              <a:t> </a:t>
            </a:r>
            <a:r>
              <a:rPr sz="1800" spc="235" dirty="0">
                <a:latin typeface="Trebuchet MS"/>
                <a:cs typeface="Trebuchet MS"/>
              </a:rPr>
              <a:t>–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spc="-125" dirty="0">
                <a:latin typeface="Trebuchet MS"/>
                <a:cs typeface="Trebuchet MS"/>
              </a:rPr>
              <a:t>это, </a:t>
            </a:r>
            <a:r>
              <a:rPr sz="1800" spc="-75" dirty="0" err="1">
                <a:latin typeface="Trebuchet MS"/>
                <a:cs typeface="Trebuchet MS"/>
              </a:rPr>
              <a:t>прежде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120" dirty="0" err="1" smtClean="0">
                <a:latin typeface="Trebuchet MS"/>
                <a:cs typeface="Trebuchet MS"/>
              </a:rPr>
              <a:t>всего,</a:t>
            </a:r>
            <a:r>
              <a:rPr sz="1800" spc="-80" dirty="0" err="1" smtClean="0">
                <a:latin typeface="Trebuchet MS"/>
                <a:cs typeface="Trebuchet MS"/>
              </a:rPr>
              <a:t>пространство</a:t>
            </a:r>
            <a:r>
              <a:rPr sz="1800" spc="-80" dirty="0" smtClean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для </a:t>
            </a:r>
            <a:r>
              <a:rPr sz="1800" spc="-70" dirty="0">
                <a:latin typeface="Trebuchet MS"/>
                <a:cs typeface="Trebuchet MS"/>
              </a:rPr>
              <a:t>формирования </a:t>
            </a:r>
            <a:r>
              <a:rPr sz="1800" spc="-90" dirty="0">
                <a:latin typeface="Trebuchet MS"/>
                <a:cs typeface="Trebuchet MS"/>
              </a:rPr>
              <a:t>ответственного </a:t>
            </a:r>
            <a:r>
              <a:rPr sz="1800" spc="-70" dirty="0">
                <a:latin typeface="Trebuchet MS"/>
                <a:cs typeface="Trebuchet MS"/>
              </a:rPr>
              <a:t>гражданина </a:t>
            </a:r>
            <a:r>
              <a:rPr sz="1800" spc="-110" dirty="0">
                <a:latin typeface="Trebuchet MS"/>
                <a:cs typeface="Trebuchet MS"/>
              </a:rPr>
              <a:t>России,</a:t>
            </a:r>
            <a:r>
              <a:rPr sz="1800" spc="-310" dirty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для  </a:t>
            </a:r>
            <a:r>
              <a:rPr sz="1800" spc="-80" dirty="0">
                <a:latin typeface="Trebuchet MS"/>
                <a:cs typeface="Trebuchet MS"/>
              </a:rPr>
              <a:t>которого </a:t>
            </a:r>
            <a:r>
              <a:rPr sz="1800" spc="-45" dirty="0">
                <a:latin typeface="Trebuchet MS"/>
                <a:cs typeface="Trebuchet MS"/>
              </a:rPr>
              <a:t>базовыми </a:t>
            </a:r>
            <a:r>
              <a:rPr sz="1800" spc="-55" dirty="0">
                <a:latin typeface="Trebuchet MS"/>
                <a:cs typeface="Trebuchet MS"/>
              </a:rPr>
              <a:t>жизненными </a:t>
            </a:r>
            <a:r>
              <a:rPr sz="1800" spc="-65" dirty="0">
                <a:latin typeface="Trebuchet MS"/>
                <a:cs typeface="Trebuchet MS"/>
              </a:rPr>
              <a:t>понятиями</a:t>
            </a:r>
            <a:r>
              <a:rPr sz="1800" spc="-409" dirty="0">
                <a:latin typeface="Trebuchet MS"/>
                <a:cs typeface="Trebuchet MS"/>
              </a:rPr>
              <a:t> </a:t>
            </a:r>
            <a:r>
              <a:rPr sz="1800" spc="-95" dirty="0">
                <a:latin typeface="Trebuchet MS"/>
                <a:cs typeface="Trebuchet MS"/>
              </a:rPr>
              <a:t>являются </a:t>
            </a:r>
            <a:r>
              <a:rPr sz="1800" spc="-90" dirty="0">
                <a:latin typeface="Trebuchet MS"/>
                <a:cs typeface="Trebuchet MS"/>
              </a:rPr>
              <a:t>«долг», </a:t>
            </a:r>
            <a:r>
              <a:rPr sz="1800" spc="-105" dirty="0">
                <a:latin typeface="Trebuchet MS"/>
                <a:cs typeface="Trebuchet MS"/>
              </a:rPr>
              <a:t>«честь»,</a:t>
            </a:r>
            <a:endParaRPr sz="1800" dirty="0">
              <a:latin typeface="Trebuchet MS"/>
              <a:cs typeface="Trebuchet MS"/>
            </a:endParaRPr>
          </a:p>
          <a:p>
            <a:pPr marL="91440">
              <a:lnSpc>
                <a:spcPct val="100000"/>
              </a:lnSpc>
            </a:pPr>
            <a:r>
              <a:rPr sz="1800" spc="-75" dirty="0">
                <a:latin typeface="Trebuchet MS"/>
                <a:cs typeface="Trebuchet MS"/>
              </a:rPr>
              <a:t>«духовность» </a:t>
            </a:r>
            <a:r>
              <a:rPr sz="1800" spc="-60" dirty="0">
                <a:latin typeface="Trebuchet MS"/>
                <a:cs typeface="Trebuchet MS"/>
              </a:rPr>
              <a:t>и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60" dirty="0">
                <a:latin typeface="Trebuchet MS"/>
                <a:cs typeface="Trebuchet MS"/>
              </a:rPr>
              <a:t>«патриотизм»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124075" y="4293057"/>
            <a:ext cx="4695825" cy="23762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52030" y="228600"/>
            <a:ext cx="803465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spc="-140" dirty="0" smtClean="0"/>
              <a:t>«</a:t>
            </a:r>
            <a:r>
              <a:rPr sz="3200" spc="-140" dirty="0" err="1" smtClean="0"/>
              <a:t>Национальный</a:t>
            </a:r>
            <a:r>
              <a:rPr sz="3200" spc="-140" dirty="0" smtClean="0"/>
              <a:t> </a:t>
            </a:r>
            <a:r>
              <a:rPr sz="3200" spc="-185" dirty="0"/>
              <a:t>проект </a:t>
            </a:r>
            <a:r>
              <a:rPr sz="3200" spc="-175" dirty="0"/>
              <a:t>«Развитие</a:t>
            </a:r>
            <a:r>
              <a:rPr sz="3200" spc="-340" dirty="0"/>
              <a:t> </a:t>
            </a:r>
            <a:r>
              <a:rPr sz="3200" spc="-145" dirty="0"/>
              <a:t>образование»</a:t>
            </a:r>
          </a:p>
        </p:txBody>
      </p:sp>
      <p:sp>
        <p:nvSpPr>
          <p:cNvPr id="6" name="object 6"/>
          <p:cNvSpPr/>
          <p:nvPr/>
        </p:nvSpPr>
        <p:spPr>
          <a:xfrm>
            <a:off x="3660647" y="935736"/>
            <a:ext cx="5062728" cy="35692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88664" y="1086611"/>
            <a:ext cx="4855464" cy="33086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07891" y="963802"/>
            <a:ext cx="4968621" cy="34733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07891" y="963802"/>
            <a:ext cx="4968875" cy="3473450"/>
          </a:xfrm>
          <a:custGeom>
            <a:avLst/>
            <a:gdLst/>
            <a:ahLst/>
            <a:cxnLst/>
            <a:rect l="l" t="t" r="r" b="b"/>
            <a:pathLst>
              <a:path w="4968875" h="3473450">
                <a:moveTo>
                  <a:pt x="0" y="578866"/>
                </a:moveTo>
                <a:lnTo>
                  <a:pt x="1919" y="531395"/>
                </a:lnTo>
                <a:lnTo>
                  <a:pt x="7577" y="484980"/>
                </a:lnTo>
                <a:lnTo>
                  <a:pt x="16825" y="439770"/>
                </a:lnTo>
                <a:lnTo>
                  <a:pt x="29514" y="395914"/>
                </a:lnTo>
                <a:lnTo>
                  <a:pt x="45495" y="353562"/>
                </a:lnTo>
                <a:lnTo>
                  <a:pt x="64619" y="312861"/>
                </a:lnTo>
                <a:lnTo>
                  <a:pt x="86736" y="273961"/>
                </a:lnTo>
                <a:lnTo>
                  <a:pt x="111699" y="237012"/>
                </a:lnTo>
                <a:lnTo>
                  <a:pt x="139356" y="202162"/>
                </a:lnTo>
                <a:lnTo>
                  <a:pt x="169560" y="169560"/>
                </a:lnTo>
                <a:lnTo>
                  <a:pt x="202162" y="139356"/>
                </a:lnTo>
                <a:lnTo>
                  <a:pt x="237012" y="111699"/>
                </a:lnTo>
                <a:lnTo>
                  <a:pt x="273961" y="86736"/>
                </a:lnTo>
                <a:lnTo>
                  <a:pt x="312861" y="64619"/>
                </a:lnTo>
                <a:lnTo>
                  <a:pt x="353562" y="45495"/>
                </a:lnTo>
                <a:lnTo>
                  <a:pt x="395914" y="29514"/>
                </a:lnTo>
                <a:lnTo>
                  <a:pt x="439770" y="16825"/>
                </a:lnTo>
                <a:lnTo>
                  <a:pt x="484980" y="7577"/>
                </a:lnTo>
                <a:lnTo>
                  <a:pt x="531395" y="1919"/>
                </a:lnTo>
                <a:lnTo>
                  <a:pt x="578866" y="0"/>
                </a:lnTo>
                <a:lnTo>
                  <a:pt x="4389628" y="0"/>
                </a:lnTo>
                <a:lnTo>
                  <a:pt x="4437116" y="1919"/>
                </a:lnTo>
                <a:lnTo>
                  <a:pt x="4483547" y="7577"/>
                </a:lnTo>
                <a:lnTo>
                  <a:pt x="4528772" y="16825"/>
                </a:lnTo>
                <a:lnTo>
                  <a:pt x="4572641" y="29514"/>
                </a:lnTo>
                <a:lnTo>
                  <a:pt x="4615005" y="45495"/>
                </a:lnTo>
                <a:lnTo>
                  <a:pt x="4655716" y="64619"/>
                </a:lnTo>
                <a:lnTo>
                  <a:pt x="4694624" y="86736"/>
                </a:lnTo>
                <a:lnTo>
                  <a:pt x="4731581" y="111699"/>
                </a:lnTo>
                <a:lnTo>
                  <a:pt x="4766437" y="139356"/>
                </a:lnTo>
                <a:lnTo>
                  <a:pt x="4799044" y="169560"/>
                </a:lnTo>
                <a:lnTo>
                  <a:pt x="4829252" y="202162"/>
                </a:lnTo>
                <a:lnTo>
                  <a:pt x="4856913" y="237012"/>
                </a:lnTo>
                <a:lnTo>
                  <a:pt x="4881878" y="273961"/>
                </a:lnTo>
                <a:lnTo>
                  <a:pt x="4903998" y="312861"/>
                </a:lnTo>
                <a:lnTo>
                  <a:pt x="4923123" y="353562"/>
                </a:lnTo>
                <a:lnTo>
                  <a:pt x="4939105" y="395914"/>
                </a:lnTo>
                <a:lnTo>
                  <a:pt x="4951794" y="439770"/>
                </a:lnTo>
                <a:lnTo>
                  <a:pt x="4961043" y="484980"/>
                </a:lnTo>
                <a:lnTo>
                  <a:pt x="4966701" y="531395"/>
                </a:lnTo>
                <a:lnTo>
                  <a:pt x="4968621" y="578866"/>
                </a:lnTo>
                <a:lnTo>
                  <a:pt x="4968621" y="2894457"/>
                </a:lnTo>
                <a:lnTo>
                  <a:pt x="4966701" y="2941927"/>
                </a:lnTo>
                <a:lnTo>
                  <a:pt x="4961043" y="2988342"/>
                </a:lnTo>
                <a:lnTo>
                  <a:pt x="4951794" y="3033552"/>
                </a:lnTo>
                <a:lnTo>
                  <a:pt x="4939105" y="3077408"/>
                </a:lnTo>
                <a:lnTo>
                  <a:pt x="4923123" y="3119760"/>
                </a:lnTo>
                <a:lnTo>
                  <a:pt x="4903998" y="3160461"/>
                </a:lnTo>
                <a:lnTo>
                  <a:pt x="4881878" y="3199361"/>
                </a:lnTo>
                <a:lnTo>
                  <a:pt x="4856913" y="3236310"/>
                </a:lnTo>
                <a:lnTo>
                  <a:pt x="4829252" y="3271160"/>
                </a:lnTo>
                <a:lnTo>
                  <a:pt x="4799044" y="3303762"/>
                </a:lnTo>
                <a:lnTo>
                  <a:pt x="4766437" y="3333966"/>
                </a:lnTo>
                <a:lnTo>
                  <a:pt x="4731581" y="3361623"/>
                </a:lnTo>
                <a:lnTo>
                  <a:pt x="4694624" y="3386586"/>
                </a:lnTo>
                <a:lnTo>
                  <a:pt x="4655716" y="3408703"/>
                </a:lnTo>
                <a:lnTo>
                  <a:pt x="4615005" y="3427827"/>
                </a:lnTo>
                <a:lnTo>
                  <a:pt x="4572641" y="3443808"/>
                </a:lnTo>
                <a:lnTo>
                  <a:pt x="4528772" y="3456497"/>
                </a:lnTo>
                <a:lnTo>
                  <a:pt x="4483547" y="3465745"/>
                </a:lnTo>
                <a:lnTo>
                  <a:pt x="4437116" y="3471403"/>
                </a:lnTo>
                <a:lnTo>
                  <a:pt x="4389628" y="3473323"/>
                </a:lnTo>
                <a:lnTo>
                  <a:pt x="578866" y="3473323"/>
                </a:lnTo>
                <a:lnTo>
                  <a:pt x="531395" y="3471403"/>
                </a:lnTo>
                <a:lnTo>
                  <a:pt x="484980" y="3465745"/>
                </a:lnTo>
                <a:lnTo>
                  <a:pt x="439770" y="3456497"/>
                </a:lnTo>
                <a:lnTo>
                  <a:pt x="395914" y="3443808"/>
                </a:lnTo>
                <a:lnTo>
                  <a:pt x="353562" y="3427827"/>
                </a:lnTo>
                <a:lnTo>
                  <a:pt x="312861" y="3408703"/>
                </a:lnTo>
                <a:lnTo>
                  <a:pt x="273961" y="3386586"/>
                </a:lnTo>
                <a:lnTo>
                  <a:pt x="237012" y="3361623"/>
                </a:lnTo>
                <a:lnTo>
                  <a:pt x="202162" y="3333966"/>
                </a:lnTo>
                <a:lnTo>
                  <a:pt x="169560" y="3303762"/>
                </a:lnTo>
                <a:lnTo>
                  <a:pt x="139356" y="3271160"/>
                </a:lnTo>
                <a:lnTo>
                  <a:pt x="111699" y="3236310"/>
                </a:lnTo>
                <a:lnTo>
                  <a:pt x="86736" y="3199361"/>
                </a:lnTo>
                <a:lnTo>
                  <a:pt x="64619" y="3160461"/>
                </a:lnTo>
                <a:lnTo>
                  <a:pt x="45495" y="3119760"/>
                </a:lnTo>
                <a:lnTo>
                  <a:pt x="29514" y="3077408"/>
                </a:lnTo>
                <a:lnTo>
                  <a:pt x="16825" y="3033552"/>
                </a:lnTo>
                <a:lnTo>
                  <a:pt x="7577" y="2988342"/>
                </a:lnTo>
                <a:lnTo>
                  <a:pt x="1919" y="2941927"/>
                </a:lnTo>
                <a:lnTo>
                  <a:pt x="0" y="2894457"/>
                </a:lnTo>
                <a:lnTo>
                  <a:pt x="0" y="578866"/>
                </a:lnTo>
                <a:close/>
              </a:path>
            </a:pathLst>
          </a:custGeom>
          <a:ln w="9525">
            <a:solidFill>
              <a:srgbClr val="9395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080252" y="1151331"/>
            <a:ext cx="235204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14655" algn="l"/>
                <a:tab pos="1353185" algn="l"/>
              </a:tabLst>
            </a:pPr>
            <a:r>
              <a:rPr sz="1800" spc="-70" dirty="0">
                <a:latin typeface="Trebuchet MS"/>
                <a:cs typeface="Trebuchet MS"/>
              </a:rPr>
              <a:t>на	</a:t>
            </a:r>
            <a:r>
              <a:rPr sz="1800" spc="-95" dirty="0">
                <a:latin typeface="Trebuchet MS"/>
                <a:cs typeface="Trebuchet MS"/>
              </a:rPr>
              <a:t>уровнях	</a:t>
            </a:r>
            <a:r>
              <a:rPr sz="1800" spc="-85" dirty="0">
                <a:latin typeface="Trebuchet MS"/>
                <a:cs typeface="Trebuchet MS"/>
              </a:rPr>
              <a:t>основного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65370" y="1151331"/>
            <a:ext cx="122301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sz="1800" spc="-90" dirty="0">
                <a:latin typeface="Trebuchet MS"/>
                <a:cs typeface="Trebuchet MS"/>
              </a:rPr>
              <a:t>внедрение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tabLst>
                <a:tab pos="339725" algn="l"/>
              </a:tabLst>
            </a:pPr>
            <a:r>
              <a:rPr sz="1800" spc="-60" dirty="0">
                <a:latin typeface="Trebuchet MS"/>
                <a:cs typeface="Trebuchet MS"/>
              </a:rPr>
              <a:t>и	</a:t>
            </a:r>
            <a:r>
              <a:rPr sz="1800" spc="-165" dirty="0">
                <a:latin typeface="Trebuchet MS"/>
                <a:cs typeface="Trebuchet MS"/>
              </a:rPr>
              <a:t>с</a:t>
            </a:r>
            <a:r>
              <a:rPr sz="1800" spc="-80" dirty="0">
                <a:latin typeface="Trebuchet MS"/>
                <a:cs typeface="Trebuchet MS"/>
              </a:rPr>
              <a:t>р</a:t>
            </a:r>
            <a:r>
              <a:rPr sz="1800" spc="-125" dirty="0">
                <a:latin typeface="Trebuchet MS"/>
                <a:cs typeface="Trebuchet MS"/>
              </a:rPr>
              <a:t>е</a:t>
            </a:r>
            <a:r>
              <a:rPr sz="1800" spc="-60" dirty="0">
                <a:latin typeface="Trebuchet MS"/>
                <a:cs typeface="Trebuchet MS"/>
              </a:rPr>
              <a:t>д</a:t>
            </a:r>
            <a:r>
              <a:rPr sz="1800" spc="-70" dirty="0">
                <a:latin typeface="Trebuchet MS"/>
                <a:cs typeface="Trebuchet MS"/>
              </a:rPr>
              <a:t>н</a:t>
            </a:r>
            <a:r>
              <a:rPr sz="1800" spc="-110" dirty="0">
                <a:latin typeface="Trebuchet MS"/>
                <a:cs typeface="Trebuchet MS"/>
              </a:rPr>
              <a:t>е</a:t>
            </a:r>
            <a:r>
              <a:rPr sz="1800" spc="-210" dirty="0">
                <a:latin typeface="Trebuchet MS"/>
                <a:cs typeface="Trebuchet MS"/>
              </a:rPr>
              <a:t>г</a:t>
            </a:r>
            <a:r>
              <a:rPr sz="1800" spc="-20" dirty="0">
                <a:latin typeface="Trebuchet MS"/>
                <a:cs typeface="Trebuchet MS"/>
              </a:rPr>
              <a:t>о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63132" y="1425955"/>
            <a:ext cx="734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90" dirty="0">
                <a:latin typeface="Trebuchet MS"/>
                <a:cs typeface="Trebuchet MS"/>
              </a:rPr>
              <a:t>общего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56684" y="1151331"/>
            <a:ext cx="76263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b="1" spc="-165" dirty="0">
                <a:solidFill>
                  <a:srgbClr val="006FC0"/>
                </a:solidFill>
                <a:latin typeface="Trebuchet MS"/>
                <a:cs typeface="Trebuchet MS"/>
              </a:rPr>
              <a:t>З</a:t>
            </a:r>
            <a:r>
              <a:rPr sz="1800" b="1" spc="-105" dirty="0">
                <a:solidFill>
                  <a:srgbClr val="006FC0"/>
                </a:solidFill>
                <a:latin typeface="Trebuchet MS"/>
                <a:cs typeface="Trebuchet MS"/>
              </a:rPr>
              <a:t>а</a:t>
            </a:r>
            <a:r>
              <a:rPr sz="1800" b="1" spc="-110" dirty="0">
                <a:solidFill>
                  <a:srgbClr val="006FC0"/>
                </a:solidFill>
                <a:latin typeface="Trebuchet MS"/>
                <a:cs typeface="Trebuchet MS"/>
              </a:rPr>
              <a:t>д</a:t>
            </a:r>
            <a:r>
              <a:rPr sz="1800" b="1" spc="-105" dirty="0">
                <a:solidFill>
                  <a:srgbClr val="006FC0"/>
                </a:solidFill>
                <a:latin typeface="Trebuchet MS"/>
                <a:cs typeface="Trebuchet MS"/>
              </a:rPr>
              <a:t>а</a:t>
            </a:r>
            <a:r>
              <a:rPr sz="1800" b="1" spc="-175" dirty="0">
                <a:solidFill>
                  <a:srgbClr val="006FC0"/>
                </a:solidFill>
                <a:latin typeface="Trebuchet MS"/>
                <a:cs typeface="Trebuchet MS"/>
              </a:rPr>
              <a:t>ч</a:t>
            </a:r>
            <a:r>
              <a:rPr sz="1800" b="1" spc="-100" dirty="0">
                <a:solidFill>
                  <a:srgbClr val="006FC0"/>
                </a:solidFill>
                <a:latin typeface="Trebuchet MS"/>
                <a:cs typeface="Trebuchet MS"/>
              </a:rPr>
              <a:t>а</a:t>
            </a:r>
            <a:r>
              <a:rPr sz="1800" b="1" spc="-145" dirty="0">
                <a:solidFill>
                  <a:srgbClr val="006FC0"/>
                </a:solidFill>
                <a:latin typeface="Trebuchet MS"/>
                <a:cs typeface="Trebuchet MS"/>
              </a:rPr>
              <a:t>:  </a:t>
            </a:r>
            <a:r>
              <a:rPr sz="1800" spc="-90" dirty="0">
                <a:latin typeface="Trebuchet MS"/>
                <a:cs typeface="Trebuchet MS"/>
              </a:rPr>
              <a:t>общего  </a:t>
            </a:r>
            <a:r>
              <a:rPr sz="1800" spc="-80" dirty="0">
                <a:latin typeface="Trebuchet MS"/>
                <a:cs typeface="Trebuchet MS"/>
              </a:rPr>
              <a:t>новых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69358" y="1700276"/>
            <a:ext cx="22923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36319" algn="l"/>
                <a:tab pos="2155190" algn="l"/>
              </a:tabLst>
            </a:pPr>
            <a:r>
              <a:rPr sz="1800" spc="-45" dirty="0">
                <a:latin typeface="Trebuchet MS"/>
                <a:cs typeface="Trebuchet MS"/>
              </a:rPr>
              <a:t>м</a:t>
            </a:r>
            <a:r>
              <a:rPr sz="1800" spc="-125" dirty="0">
                <a:latin typeface="Trebuchet MS"/>
                <a:cs typeface="Trebuchet MS"/>
              </a:rPr>
              <a:t>е</a:t>
            </a:r>
            <a:r>
              <a:rPr sz="1800" spc="-170" dirty="0">
                <a:latin typeface="Trebuchet MS"/>
                <a:cs typeface="Trebuchet MS"/>
              </a:rPr>
              <a:t>т</a:t>
            </a:r>
            <a:r>
              <a:rPr sz="1800" spc="-95" dirty="0">
                <a:latin typeface="Trebuchet MS"/>
                <a:cs typeface="Trebuchet MS"/>
              </a:rPr>
              <a:t>о</a:t>
            </a:r>
            <a:r>
              <a:rPr sz="1800" spc="-75" dirty="0">
                <a:latin typeface="Trebuchet MS"/>
                <a:cs typeface="Trebuchet MS"/>
              </a:rPr>
              <a:t>д</a:t>
            </a:r>
            <a:r>
              <a:rPr sz="1800" spc="-60" dirty="0">
                <a:latin typeface="Trebuchet MS"/>
                <a:cs typeface="Trebuchet MS"/>
              </a:rPr>
              <a:t>о</a:t>
            </a:r>
            <a:r>
              <a:rPr sz="1800" spc="-70" dirty="0">
                <a:latin typeface="Trebuchet MS"/>
                <a:cs typeface="Trebuchet MS"/>
              </a:rPr>
              <a:t>в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-45" dirty="0">
                <a:latin typeface="Trebuchet MS"/>
                <a:cs typeface="Trebuchet MS"/>
              </a:rPr>
              <a:t>о</a:t>
            </a:r>
            <a:r>
              <a:rPr sz="1800" spc="-70" dirty="0">
                <a:latin typeface="Trebuchet MS"/>
                <a:cs typeface="Trebuchet MS"/>
              </a:rPr>
              <a:t>б</a:t>
            </a:r>
            <a:r>
              <a:rPr sz="1800" spc="-105" dirty="0">
                <a:latin typeface="Trebuchet MS"/>
                <a:cs typeface="Trebuchet MS"/>
              </a:rPr>
              <a:t>у</a:t>
            </a:r>
            <a:r>
              <a:rPr sz="1800" spc="-145" dirty="0">
                <a:latin typeface="Trebuchet MS"/>
                <a:cs typeface="Trebuchet MS"/>
              </a:rPr>
              <a:t>ч</a:t>
            </a:r>
            <a:r>
              <a:rPr sz="1800" spc="-110" dirty="0">
                <a:latin typeface="Trebuchet MS"/>
                <a:cs typeface="Trebuchet MS"/>
              </a:rPr>
              <a:t>е</a:t>
            </a:r>
            <a:r>
              <a:rPr sz="1800" spc="-70" dirty="0">
                <a:latin typeface="Trebuchet MS"/>
                <a:cs typeface="Trebuchet MS"/>
              </a:rPr>
              <a:t>н</a:t>
            </a:r>
            <a:r>
              <a:rPr sz="1800" spc="-85" dirty="0">
                <a:latin typeface="Trebuchet MS"/>
                <a:cs typeface="Trebuchet MS"/>
              </a:rPr>
              <a:t>и</a:t>
            </a:r>
            <a:r>
              <a:rPr sz="1800" spc="-90" dirty="0">
                <a:latin typeface="Trebuchet MS"/>
                <a:cs typeface="Trebuchet MS"/>
              </a:rPr>
              <a:t>я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-60" dirty="0">
                <a:latin typeface="Trebuchet MS"/>
                <a:cs typeface="Trebuchet MS"/>
              </a:rPr>
              <a:t>и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72959" y="1425955"/>
            <a:ext cx="126047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6520" marR="5080" indent="-83820" algn="just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latin typeface="Trebuchet MS"/>
                <a:cs typeface="Trebuchet MS"/>
              </a:rPr>
              <a:t>о</a:t>
            </a:r>
            <a:r>
              <a:rPr sz="1800" spc="-60" dirty="0">
                <a:latin typeface="Trebuchet MS"/>
                <a:cs typeface="Trebuchet MS"/>
              </a:rPr>
              <a:t>б</a:t>
            </a:r>
            <a:r>
              <a:rPr sz="1800" spc="-80" dirty="0">
                <a:latin typeface="Trebuchet MS"/>
                <a:cs typeface="Trebuchet MS"/>
              </a:rPr>
              <a:t>р</a:t>
            </a:r>
            <a:r>
              <a:rPr sz="1800" spc="-90" dirty="0">
                <a:latin typeface="Trebuchet MS"/>
                <a:cs typeface="Trebuchet MS"/>
              </a:rPr>
              <a:t>аз</a:t>
            </a:r>
            <a:r>
              <a:rPr sz="1800" spc="-45" dirty="0">
                <a:latin typeface="Trebuchet MS"/>
                <a:cs typeface="Trebuchet MS"/>
              </a:rPr>
              <a:t>о</a:t>
            </a:r>
            <a:r>
              <a:rPr sz="1800" spc="-95" dirty="0">
                <a:latin typeface="Trebuchet MS"/>
                <a:cs typeface="Trebuchet MS"/>
              </a:rPr>
              <a:t>в</a:t>
            </a:r>
            <a:r>
              <a:rPr sz="1800" spc="-90" dirty="0">
                <a:latin typeface="Trebuchet MS"/>
                <a:cs typeface="Trebuchet MS"/>
              </a:rPr>
              <a:t>а</a:t>
            </a:r>
            <a:r>
              <a:rPr sz="1800" spc="-70" dirty="0">
                <a:latin typeface="Trebuchet MS"/>
                <a:cs typeface="Trebuchet MS"/>
              </a:rPr>
              <a:t>н</a:t>
            </a:r>
            <a:r>
              <a:rPr sz="1800" spc="-85" dirty="0">
                <a:latin typeface="Trebuchet MS"/>
                <a:cs typeface="Trebuchet MS"/>
              </a:rPr>
              <a:t>и</a:t>
            </a:r>
            <a:r>
              <a:rPr sz="1800" spc="-65" dirty="0">
                <a:latin typeface="Trebuchet MS"/>
                <a:cs typeface="Trebuchet MS"/>
              </a:rPr>
              <a:t>я  </a:t>
            </a:r>
            <a:r>
              <a:rPr sz="1800" spc="-95" dirty="0">
                <a:latin typeface="Trebuchet MS"/>
                <a:cs typeface="Trebuchet MS"/>
              </a:rPr>
              <a:t>в</a:t>
            </a:r>
            <a:r>
              <a:rPr sz="1800" spc="-45" dirty="0">
                <a:latin typeface="Trebuchet MS"/>
                <a:cs typeface="Trebuchet MS"/>
              </a:rPr>
              <a:t>о</a:t>
            </a:r>
            <a:r>
              <a:rPr sz="1800" spc="-165" dirty="0">
                <a:latin typeface="Trebuchet MS"/>
                <a:cs typeface="Trebuchet MS"/>
              </a:rPr>
              <a:t>с</a:t>
            </a:r>
            <a:r>
              <a:rPr sz="1800" spc="-75" dirty="0">
                <a:latin typeface="Trebuchet MS"/>
                <a:cs typeface="Trebuchet MS"/>
              </a:rPr>
              <a:t>п</a:t>
            </a:r>
            <a:r>
              <a:rPr sz="1800" spc="-85" dirty="0">
                <a:latin typeface="Trebuchet MS"/>
                <a:cs typeface="Trebuchet MS"/>
              </a:rPr>
              <a:t>и</a:t>
            </a:r>
            <a:r>
              <a:rPr sz="1800" spc="-150" dirty="0">
                <a:latin typeface="Trebuchet MS"/>
                <a:cs typeface="Trebuchet MS"/>
              </a:rPr>
              <a:t>т</a:t>
            </a:r>
            <a:r>
              <a:rPr sz="1800" spc="-90" dirty="0">
                <a:latin typeface="Trebuchet MS"/>
                <a:cs typeface="Trebuchet MS"/>
              </a:rPr>
              <a:t>а</a:t>
            </a:r>
            <a:r>
              <a:rPr sz="1800" spc="-70" dirty="0">
                <a:latin typeface="Trebuchet MS"/>
                <a:cs typeface="Trebuchet MS"/>
              </a:rPr>
              <a:t>н</a:t>
            </a:r>
            <a:r>
              <a:rPr sz="1800" spc="-85" dirty="0">
                <a:latin typeface="Trebuchet MS"/>
                <a:cs typeface="Trebuchet MS"/>
              </a:rPr>
              <a:t>и</a:t>
            </a:r>
            <a:r>
              <a:rPr sz="1800" spc="-105" dirty="0">
                <a:latin typeface="Trebuchet MS"/>
                <a:cs typeface="Trebuchet MS"/>
              </a:rPr>
              <a:t>я</a:t>
            </a:r>
            <a:r>
              <a:rPr sz="1800" spc="-190" dirty="0">
                <a:latin typeface="Trebuchet MS"/>
                <a:cs typeface="Trebuchet MS"/>
              </a:rPr>
              <a:t>,  </a:t>
            </a:r>
            <a:r>
              <a:rPr sz="1800" spc="-120" dirty="0">
                <a:latin typeface="Trebuchet MS"/>
                <a:cs typeface="Trebuchet MS"/>
              </a:rPr>
              <a:t>технологий,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956684" y="1974596"/>
            <a:ext cx="44761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90" dirty="0">
                <a:latin typeface="Trebuchet MS"/>
                <a:cs typeface="Trebuchet MS"/>
              </a:rPr>
              <a:t>образовательных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tabLst>
                <a:tab pos="1879600" algn="l"/>
                <a:tab pos="2989580" algn="l"/>
              </a:tabLst>
            </a:pPr>
            <a:r>
              <a:rPr sz="1800" spc="-90" dirty="0">
                <a:latin typeface="Trebuchet MS"/>
                <a:cs typeface="Trebuchet MS"/>
              </a:rPr>
              <a:t>обеспечивающих	освоение	</a:t>
            </a:r>
            <a:r>
              <a:rPr sz="1800" spc="-85" dirty="0">
                <a:latin typeface="Trebuchet MS"/>
                <a:cs typeface="Trebuchet MS"/>
              </a:rPr>
              <a:t>обучающимися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56684" y="2523490"/>
            <a:ext cx="44735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196975" algn="l"/>
                <a:tab pos="1438910" algn="l"/>
                <a:tab pos="2530475" algn="l"/>
                <a:tab pos="2788285" algn="l"/>
                <a:tab pos="4350385" algn="l"/>
              </a:tabLst>
            </a:pPr>
            <a:r>
              <a:rPr sz="1800" spc="-80" dirty="0">
                <a:latin typeface="Trebuchet MS"/>
                <a:cs typeface="Trebuchet MS"/>
              </a:rPr>
              <a:t>базовых </a:t>
            </a:r>
            <a:r>
              <a:rPr sz="1800" spc="-85" dirty="0">
                <a:latin typeface="Trebuchet MS"/>
                <a:cs typeface="Trebuchet MS"/>
              </a:rPr>
              <a:t>навыков </a:t>
            </a:r>
            <a:r>
              <a:rPr sz="1800" spc="-60" dirty="0">
                <a:latin typeface="Trebuchet MS"/>
                <a:cs typeface="Trebuchet MS"/>
              </a:rPr>
              <a:t>и </a:t>
            </a:r>
            <a:r>
              <a:rPr sz="1800" spc="-105" dirty="0">
                <a:latin typeface="Trebuchet MS"/>
                <a:cs typeface="Trebuchet MS"/>
              </a:rPr>
              <a:t>умений, </a:t>
            </a:r>
            <a:r>
              <a:rPr sz="1800" spc="-80" dirty="0">
                <a:latin typeface="Trebuchet MS"/>
                <a:cs typeface="Trebuchet MS"/>
              </a:rPr>
              <a:t>повышение </a:t>
            </a:r>
            <a:r>
              <a:rPr sz="1800" spc="-125" dirty="0">
                <a:latin typeface="Trebuchet MS"/>
                <a:cs typeface="Trebuchet MS"/>
              </a:rPr>
              <a:t>их  </a:t>
            </a:r>
            <a:r>
              <a:rPr sz="1800" spc="-45" dirty="0">
                <a:latin typeface="Trebuchet MS"/>
                <a:cs typeface="Trebuchet MS"/>
              </a:rPr>
              <a:t>м</a:t>
            </a:r>
            <a:r>
              <a:rPr sz="1800" spc="-60" dirty="0">
                <a:latin typeface="Trebuchet MS"/>
                <a:cs typeface="Trebuchet MS"/>
              </a:rPr>
              <a:t>о</a:t>
            </a:r>
            <a:r>
              <a:rPr sz="1800" spc="-150" dirty="0">
                <a:latin typeface="Trebuchet MS"/>
                <a:cs typeface="Trebuchet MS"/>
              </a:rPr>
              <a:t>т</a:t>
            </a:r>
            <a:r>
              <a:rPr sz="1800" spc="-85" dirty="0">
                <a:latin typeface="Trebuchet MS"/>
                <a:cs typeface="Trebuchet MS"/>
              </a:rPr>
              <a:t>и</a:t>
            </a:r>
            <a:r>
              <a:rPr sz="1800" spc="-95" dirty="0">
                <a:latin typeface="Trebuchet MS"/>
                <a:cs typeface="Trebuchet MS"/>
              </a:rPr>
              <a:t>в</a:t>
            </a:r>
            <a:r>
              <a:rPr sz="1800" spc="-90" dirty="0">
                <a:latin typeface="Trebuchet MS"/>
                <a:cs typeface="Trebuchet MS"/>
              </a:rPr>
              <a:t>а</a:t>
            </a:r>
            <a:r>
              <a:rPr sz="1800" spc="-45" dirty="0">
                <a:latin typeface="Trebuchet MS"/>
                <a:cs typeface="Trebuchet MS"/>
              </a:rPr>
              <a:t>ц</a:t>
            </a:r>
            <a:r>
              <a:rPr sz="1800" spc="-85" dirty="0">
                <a:latin typeface="Trebuchet MS"/>
                <a:cs typeface="Trebuchet MS"/>
              </a:rPr>
              <a:t>и</a:t>
            </a:r>
            <a:r>
              <a:rPr sz="1800" spc="-60" dirty="0">
                <a:latin typeface="Trebuchet MS"/>
                <a:cs typeface="Trebuchet MS"/>
              </a:rPr>
              <a:t>и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-95" dirty="0">
                <a:latin typeface="Trebuchet MS"/>
                <a:cs typeface="Trebuchet MS"/>
              </a:rPr>
              <a:t>к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-35" dirty="0">
                <a:latin typeface="Trebuchet MS"/>
                <a:cs typeface="Trebuchet MS"/>
              </a:rPr>
              <a:t>о</a:t>
            </a:r>
            <a:r>
              <a:rPr sz="1800" spc="-70" dirty="0">
                <a:latin typeface="Trebuchet MS"/>
                <a:cs typeface="Trebuchet MS"/>
              </a:rPr>
              <a:t>б</a:t>
            </a:r>
            <a:r>
              <a:rPr sz="1800" spc="-105" dirty="0">
                <a:latin typeface="Trebuchet MS"/>
                <a:cs typeface="Trebuchet MS"/>
              </a:rPr>
              <a:t>у</a:t>
            </a:r>
            <a:r>
              <a:rPr sz="1800" spc="-145" dirty="0">
                <a:latin typeface="Trebuchet MS"/>
                <a:cs typeface="Trebuchet MS"/>
              </a:rPr>
              <a:t>ч</a:t>
            </a:r>
            <a:r>
              <a:rPr sz="1800" spc="-110" dirty="0">
                <a:latin typeface="Trebuchet MS"/>
                <a:cs typeface="Trebuchet MS"/>
              </a:rPr>
              <a:t>е</a:t>
            </a:r>
            <a:r>
              <a:rPr sz="1800" spc="-70" dirty="0">
                <a:latin typeface="Trebuchet MS"/>
                <a:cs typeface="Trebuchet MS"/>
              </a:rPr>
              <a:t>н</a:t>
            </a:r>
            <a:r>
              <a:rPr sz="1800" spc="-85" dirty="0">
                <a:latin typeface="Trebuchet MS"/>
                <a:cs typeface="Trebuchet MS"/>
              </a:rPr>
              <a:t>и</a:t>
            </a:r>
            <a:r>
              <a:rPr sz="1800" spc="-5" dirty="0">
                <a:latin typeface="Trebuchet MS"/>
                <a:cs typeface="Trebuchet MS"/>
              </a:rPr>
              <a:t>ю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-60" dirty="0">
                <a:latin typeface="Trebuchet MS"/>
                <a:cs typeface="Trebuchet MS"/>
              </a:rPr>
              <a:t>и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-95" dirty="0">
                <a:latin typeface="Trebuchet MS"/>
                <a:cs typeface="Trebuchet MS"/>
              </a:rPr>
              <a:t>в</a:t>
            </a:r>
            <a:r>
              <a:rPr sz="1800" spc="-35" dirty="0">
                <a:latin typeface="Trebuchet MS"/>
                <a:cs typeface="Trebuchet MS"/>
              </a:rPr>
              <a:t>о</a:t>
            </a:r>
            <a:r>
              <a:rPr sz="1800" spc="-120" dirty="0">
                <a:latin typeface="Trebuchet MS"/>
                <a:cs typeface="Trebuchet MS"/>
              </a:rPr>
              <a:t>в</a:t>
            </a:r>
            <a:r>
              <a:rPr sz="1800" spc="-114" dirty="0">
                <a:latin typeface="Trebuchet MS"/>
                <a:cs typeface="Trebuchet MS"/>
              </a:rPr>
              <a:t>л</a:t>
            </a:r>
            <a:r>
              <a:rPr sz="1800" spc="-110" dirty="0">
                <a:latin typeface="Trebuchet MS"/>
                <a:cs typeface="Trebuchet MS"/>
              </a:rPr>
              <a:t>е</a:t>
            </a:r>
            <a:r>
              <a:rPr sz="1800" spc="-145" dirty="0">
                <a:latin typeface="Trebuchet MS"/>
                <a:cs typeface="Trebuchet MS"/>
              </a:rPr>
              <a:t>ч</a:t>
            </a:r>
            <a:r>
              <a:rPr sz="1800" spc="-110" dirty="0">
                <a:latin typeface="Trebuchet MS"/>
                <a:cs typeface="Trebuchet MS"/>
              </a:rPr>
              <a:t>е</a:t>
            </a:r>
            <a:r>
              <a:rPr sz="1800" spc="-70" dirty="0">
                <a:latin typeface="Trebuchet MS"/>
                <a:cs typeface="Trebuchet MS"/>
              </a:rPr>
              <a:t>нн</a:t>
            </a:r>
            <a:r>
              <a:rPr sz="1800" spc="-45" dirty="0">
                <a:latin typeface="Trebuchet MS"/>
                <a:cs typeface="Trebuchet MS"/>
              </a:rPr>
              <a:t>о</a:t>
            </a:r>
            <a:r>
              <a:rPr sz="1800" spc="-165" dirty="0">
                <a:latin typeface="Trebuchet MS"/>
                <a:cs typeface="Trebuchet MS"/>
              </a:rPr>
              <a:t>с</a:t>
            </a:r>
            <a:r>
              <a:rPr sz="1800" spc="-150" dirty="0">
                <a:latin typeface="Trebuchet MS"/>
                <a:cs typeface="Trebuchet MS"/>
              </a:rPr>
              <a:t>т</a:t>
            </a:r>
            <a:r>
              <a:rPr sz="1800" spc="-60" dirty="0">
                <a:latin typeface="Trebuchet MS"/>
                <a:cs typeface="Trebuchet MS"/>
              </a:rPr>
              <a:t>и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-70" dirty="0">
                <a:latin typeface="Trebuchet MS"/>
                <a:cs typeface="Trebuchet MS"/>
              </a:rPr>
              <a:t>в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311643" y="3072129"/>
            <a:ext cx="1352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65" dirty="0">
                <a:latin typeface="Trebuchet MS"/>
                <a:cs typeface="Trebuchet MS"/>
              </a:rPr>
              <a:t>а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56684" y="3072129"/>
            <a:ext cx="193738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85" dirty="0">
                <a:latin typeface="Trebuchet MS"/>
                <a:cs typeface="Trebuchet MS"/>
              </a:rPr>
              <a:t>образовательный  </a:t>
            </a:r>
            <a:r>
              <a:rPr sz="1800" spc="-80" dirty="0">
                <a:latin typeface="Trebuchet MS"/>
                <a:cs typeface="Trebuchet MS"/>
              </a:rPr>
              <a:t>обновление  </a:t>
            </a:r>
            <a:r>
              <a:rPr sz="1800" spc="-170" dirty="0">
                <a:latin typeface="Trebuchet MS"/>
                <a:cs typeface="Trebuchet MS"/>
              </a:rPr>
              <a:t>с</a:t>
            </a:r>
            <a:r>
              <a:rPr sz="1800" spc="-45" dirty="0">
                <a:latin typeface="Trebuchet MS"/>
                <a:cs typeface="Trebuchet MS"/>
              </a:rPr>
              <a:t>о</a:t>
            </a:r>
            <a:r>
              <a:rPr sz="1800" spc="-95" dirty="0">
                <a:latin typeface="Trebuchet MS"/>
                <a:cs typeface="Trebuchet MS"/>
              </a:rPr>
              <a:t>в</a:t>
            </a:r>
            <a:r>
              <a:rPr sz="1800" spc="-114" dirty="0">
                <a:latin typeface="Trebuchet MS"/>
                <a:cs typeface="Trebuchet MS"/>
              </a:rPr>
              <a:t>е</a:t>
            </a:r>
            <a:r>
              <a:rPr sz="1800" spc="-85" dirty="0">
                <a:latin typeface="Trebuchet MS"/>
                <a:cs typeface="Trebuchet MS"/>
              </a:rPr>
              <a:t>рш</a:t>
            </a:r>
            <a:r>
              <a:rPr sz="1800" spc="-114" dirty="0">
                <a:latin typeface="Trebuchet MS"/>
                <a:cs typeface="Trebuchet MS"/>
              </a:rPr>
              <a:t>е</a:t>
            </a:r>
            <a:r>
              <a:rPr sz="1800" spc="-70" dirty="0">
                <a:latin typeface="Trebuchet MS"/>
                <a:cs typeface="Trebuchet MS"/>
              </a:rPr>
              <a:t>н</a:t>
            </a:r>
            <a:r>
              <a:rPr sz="1800" spc="-170" dirty="0">
                <a:latin typeface="Trebuchet MS"/>
                <a:cs typeface="Trebuchet MS"/>
              </a:rPr>
              <a:t>с</a:t>
            </a:r>
            <a:r>
              <a:rPr sz="1800" spc="-150" dirty="0">
                <a:latin typeface="Trebuchet MS"/>
                <a:cs typeface="Trebuchet MS"/>
              </a:rPr>
              <a:t>т</a:t>
            </a:r>
            <a:r>
              <a:rPr sz="1800" spc="-95" dirty="0">
                <a:latin typeface="Trebuchet MS"/>
                <a:cs typeface="Trebuchet MS"/>
              </a:rPr>
              <a:t>в</a:t>
            </a:r>
            <a:r>
              <a:rPr sz="1800" spc="-45" dirty="0">
                <a:latin typeface="Trebuchet MS"/>
                <a:cs typeface="Trebuchet MS"/>
              </a:rPr>
              <a:t>о</a:t>
            </a:r>
            <a:r>
              <a:rPr sz="1800" spc="-95" dirty="0">
                <a:latin typeface="Trebuchet MS"/>
                <a:cs typeface="Trebuchet MS"/>
              </a:rPr>
              <a:t>в</a:t>
            </a:r>
            <a:r>
              <a:rPr sz="1800" spc="-80" dirty="0">
                <a:latin typeface="Trebuchet MS"/>
                <a:cs typeface="Trebuchet MS"/>
              </a:rPr>
              <a:t>а</a:t>
            </a:r>
            <a:r>
              <a:rPr sz="1800" spc="-70" dirty="0">
                <a:latin typeface="Trebuchet MS"/>
                <a:cs typeface="Trebuchet MS"/>
              </a:rPr>
              <a:t>н</a:t>
            </a:r>
            <a:r>
              <a:rPr sz="1800" spc="-80" dirty="0">
                <a:latin typeface="Trebuchet MS"/>
                <a:cs typeface="Trebuchet MS"/>
              </a:rPr>
              <a:t>и</a:t>
            </a:r>
            <a:r>
              <a:rPr sz="1800" spc="-90" dirty="0">
                <a:latin typeface="Trebuchet MS"/>
                <a:cs typeface="Trebuchet MS"/>
              </a:rPr>
              <a:t>е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065011" y="3072129"/>
            <a:ext cx="123888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135" marR="5080" indent="-52069">
              <a:lnSpc>
                <a:spcPct val="100000"/>
              </a:lnSpc>
              <a:spcBef>
                <a:spcPts val="100"/>
              </a:spcBef>
            </a:pPr>
            <a:r>
              <a:rPr sz="1800" spc="-114" dirty="0">
                <a:latin typeface="Trebuchet MS"/>
                <a:cs typeface="Trebuchet MS"/>
              </a:rPr>
              <a:t>процесс,  </a:t>
            </a:r>
            <a:r>
              <a:rPr sz="1800" spc="-165" dirty="0">
                <a:latin typeface="Trebuchet MS"/>
                <a:cs typeface="Trebuchet MS"/>
              </a:rPr>
              <a:t>с</a:t>
            </a:r>
            <a:r>
              <a:rPr sz="1800" spc="-95" dirty="0">
                <a:latin typeface="Trebuchet MS"/>
                <a:cs typeface="Trebuchet MS"/>
              </a:rPr>
              <a:t>о</a:t>
            </a:r>
            <a:r>
              <a:rPr sz="1800" spc="-75" dirty="0">
                <a:latin typeface="Trebuchet MS"/>
                <a:cs typeface="Trebuchet MS"/>
              </a:rPr>
              <a:t>д</a:t>
            </a:r>
            <a:r>
              <a:rPr sz="1800" spc="-110" dirty="0">
                <a:latin typeface="Trebuchet MS"/>
                <a:cs typeface="Trebuchet MS"/>
              </a:rPr>
              <a:t>е</a:t>
            </a:r>
            <a:r>
              <a:rPr sz="1800" spc="-95" dirty="0">
                <a:latin typeface="Trebuchet MS"/>
                <a:cs typeface="Trebuchet MS"/>
              </a:rPr>
              <a:t>р</a:t>
            </a:r>
            <a:r>
              <a:rPr sz="1800" spc="-145" dirty="0">
                <a:latin typeface="Trebuchet MS"/>
                <a:cs typeface="Trebuchet MS"/>
              </a:rPr>
              <a:t>ж</a:t>
            </a:r>
            <a:r>
              <a:rPr sz="1800" spc="-90" dirty="0">
                <a:latin typeface="Trebuchet MS"/>
                <a:cs typeface="Trebuchet MS"/>
              </a:rPr>
              <a:t>а</a:t>
            </a:r>
            <a:r>
              <a:rPr sz="1800" spc="-70" dirty="0">
                <a:latin typeface="Trebuchet MS"/>
                <a:cs typeface="Trebuchet MS"/>
              </a:rPr>
              <a:t>н</a:t>
            </a:r>
            <a:r>
              <a:rPr sz="1800" spc="-85" dirty="0">
                <a:latin typeface="Trebuchet MS"/>
                <a:cs typeface="Trebuchet MS"/>
              </a:rPr>
              <a:t>и</a:t>
            </a:r>
            <a:r>
              <a:rPr sz="1800" spc="-90" dirty="0">
                <a:latin typeface="Trebuchet MS"/>
                <a:cs typeface="Trebuchet MS"/>
              </a:rPr>
              <a:t>я</a:t>
            </a:r>
            <a:endParaRPr sz="1800">
              <a:latin typeface="Trebuchet MS"/>
              <a:cs typeface="Trebuchet MS"/>
            </a:endParaRPr>
          </a:p>
          <a:p>
            <a:pPr marL="231775">
              <a:lnSpc>
                <a:spcPct val="100000"/>
              </a:lnSpc>
            </a:pPr>
            <a:r>
              <a:rPr sz="1800" spc="-90" dirty="0">
                <a:latin typeface="Trebuchet MS"/>
                <a:cs typeface="Trebuchet MS"/>
              </a:rPr>
              <a:t>методов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6716" y="3072129"/>
            <a:ext cx="92456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350" algn="r">
              <a:lnSpc>
                <a:spcPct val="100000"/>
              </a:lnSpc>
              <a:spcBef>
                <a:spcPts val="100"/>
              </a:spcBef>
            </a:pPr>
            <a:r>
              <a:rPr sz="1800" spc="-150" dirty="0">
                <a:latin typeface="Trebuchet MS"/>
                <a:cs typeface="Trebuchet MS"/>
              </a:rPr>
              <a:t>т</a:t>
            </a:r>
            <a:r>
              <a:rPr sz="1800" spc="-90" dirty="0">
                <a:latin typeface="Trebuchet MS"/>
                <a:cs typeface="Trebuchet MS"/>
              </a:rPr>
              <a:t>а</a:t>
            </a:r>
            <a:r>
              <a:rPr sz="1800" spc="-114" dirty="0">
                <a:latin typeface="Trebuchet MS"/>
                <a:cs typeface="Trebuchet MS"/>
              </a:rPr>
              <a:t>к</a:t>
            </a:r>
            <a:r>
              <a:rPr sz="1800" spc="-145" dirty="0">
                <a:latin typeface="Trebuchet MS"/>
                <a:cs typeface="Trebuchet MS"/>
              </a:rPr>
              <a:t>ж</a:t>
            </a:r>
            <a:r>
              <a:rPr sz="1800" spc="-90" dirty="0">
                <a:latin typeface="Trebuchet MS"/>
                <a:cs typeface="Trebuchet MS"/>
              </a:rPr>
              <a:t>е</a:t>
            </a:r>
            <a:endParaRPr sz="1800">
              <a:latin typeface="Trebuchet MS"/>
              <a:cs typeface="Trebuchet MS"/>
            </a:endParaRPr>
          </a:p>
          <a:p>
            <a:pPr marR="5715" algn="r">
              <a:lnSpc>
                <a:spcPct val="100000"/>
              </a:lnSpc>
            </a:pPr>
            <a:r>
              <a:rPr sz="1800" spc="-60" dirty="0">
                <a:latin typeface="Trebuchet MS"/>
                <a:cs typeface="Trebuchet MS"/>
              </a:rPr>
              <a:t>и</a:t>
            </a:r>
            <a:endParaRPr sz="1800">
              <a:latin typeface="Trebuchet MS"/>
              <a:cs typeface="Trebuchet MS"/>
            </a:endParaRPr>
          </a:p>
          <a:p>
            <a:pPr marR="5080" algn="r">
              <a:lnSpc>
                <a:spcPct val="100000"/>
              </a:lnSpc>
            </a:pPr>
            <a:r>
              <a:rPr sz="1800" spc="-45" dirty="0">
                <a:latin typeface="Trebuchet MS"/>
                <a:cs typeface="Trebuchet MS"/>
              </a:rPr>
              <a:t>о</a:t>
            </a:r>
            <a:r>
              <a:rPr sz="1800" spc="-70" dirty="0">
                <a:latin typeface="Trebuchet MS"/>
                <a:cs typeface="Trebuchet MS"/>
              </a:rPr>
              <a:t>б</a:t>
            </a:r>
            <a:r>
              <a:rPr sz="1800" spc="-105" dirty="0">
                <a:latin typeface="Trebuchet MS"/>
                <a:cs typeface="Trebuchet MS"/>
              </a:rPr>
              <a:t>у</a:t>
            </a:r>
            <a:r>
              <a:rPr sz="1800" spc="-145" dirty="0">
                <a:latin typeface="Trebuchet MS"/>
                <a:cs typeface="Trebuchet MS"/>
              </a:rPr>
              <a:t>ч</a:t>
            </a:r>
            <a:r>
              <a:rPr sz="1800" spc="-114" dirty="0">
                <a:latin typeface="Trebuchet MS"/>
                <a:cs typeface="Trebuchet MS"/>
              </a:rPr>
              <a:t>е</a:t>
            </a:r>
            <a:r>
              <a:rPr sz="1800" spc="-70" dirty="0">
                <a:latin typeface="Trebuchet MS"/>
                <a:cs typeface="Trebuchet MS"/>
              </a:rPr>
              <a:t>н</a:t>
            </a:r>
            <a:r>
              <a:rPr sz="1800" spc="-80" dirty="0">
                <a:latin typeface="Trebuchet MS"/>
                <a:cs typeface="Trebuchet MS"/>
              </a:rPr>
              <a:t>и</a:t>
            </a:r>
            <a:r>
              <a:rPr sz="1800" spc="-90" dirty="0">
                <a:latin typeface="Trebuchet MS"/>
                <a:cs typeface="Trebuchet MS"/>
              </a:rPr>
              <a:t>я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956684" y="3895470"/>
            <a:ext cx="33362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85" dirty="0">
                <a:latin typeface="Trebuchet MS"/>
                <a:cs typeface="Trebuchet MS"/>
              </a:rPr>
              <a:t>предметной </a:t>
            </a:r>
            <a:r>
              <a:rPr sz="1800" spc="-105" dirty="0">
                <a:latin typeface="Trebuchet MS"/>
                <a:cs typeface="Trebuchet MS"/>
              </a:rPr>
              <a:t>области</a:t>
            </a:r>
            <a:r>
              <a:rPr sz="1800" spc="-295" dirty="0">
                <a:latin typeface="Trebuchet MS"/>
                <a:cs typeface="Trebuchet MS"/>
              </a:rPr>
              <a:t> </a:t>
            </a:r>
            <a:r>
              <a:rPr sz="1800" spc="-125" dirty="0">
                <a:latin typeface="Trebuchet MS"/>
                <a:cs typeface="Trebuchet MS"/>
              </a:rPr>
              <a:t>«Технология»</a:t>
            </a:r>
            <a:endParaRPr sz="1800" dirty="0">
              <a:latin typeface="Trebuchet MS"/>
              <a:cs typeface="Trebuchet MS"/>
            </a:endParaRPr>
          </a:p>
        </p:txBody>
      </p:sp>
      <p:pic>
        <p:nvPicPr>
          <p:cNvPr id="24" name="Рисунок 23" descr="df9680523ec8d165a499bb5e89888248.jpg"/>
          <p:cNvPicPr>
            <a:picLocks noChangeAspect="1"/>
          </p:cNvPicPr>
          <p:nvPr/>
        </p:nvPicPr>
        <p:blipFill>
          <a:blip r:embed="rId5" cstate="print">
            <a:lum bright="-10000" contrast="-20000"/>
          </a:blip>
          <a:stretch>
            <a:fillRect/>
          </a:stretch>
        </p:blipFill>
        <p:spPr>
          <a:xfrm>
            <a:off x="533400" y="914400"/>
            <a:ext cx="3124200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8734043" y="368808"/>
            <a:ext cx="409955" cy="7056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0" y="257890"/>
            <a:ext cx="8539831" cy="105862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830570">
              <a:lnSpc>
                <a:spcPct val="100000"/>
              </a:lnSpc>
              <a:spcBef>
                <a:spcPts val="95"/>
              </a:spcBef>
            </a:pPr>
            <a:r>
              <a:rPr lang="ru-RU" sz="2000" spc="-110" dirty="0" smtClean="0"/>
              <a:t>                                                                   </a:t>
            </a:r>
            <a:endParaRPr sz="2000" dirty="0" smtClean="0"/>
          </a:p>
          <a:p>
            <a:pPr marL="3896360">
              <a:lnSpc>
                <a:spcPct val="100000"/>
              </a:lnSpc>
            </a:pPr>
            <a:r>
              <a:rPr lang="ru-RU" sz="2400" spc="-110" dirty="0" smtClean="0">
                <a:solidFill>
                  <a:srgbClr val="C00000"/>
                </a:solidFill>
              </a:rPr>
              <a:t>ВВПОД </a:t>
            </a:r>
            <a:r>
              <a:rPr lang="ru-RU" sz="2400" spc="-270" dirty="0" smtClean="0">
                <a:solidFill>
                  <a:srgbClr val="C00000"/>
                </a:solidFill>
              </a:rPr>
              <a:t> </a:t>
            </a:r>
            <a:r>
              <a:rPr lang="ru-RU" sz="2400" spc="-85" dirty="0" smtClean="0">
                <a:solidFill>
                  <a:srgbClr val="C00000"/>
                </a:solidFill>
              </a:rPr>
              <a:t>«ЮНАРМИЯ» </a:t>
            </a:r>
            <a:br>
              <a:rPr lang="ru-RU" sz="2400" spc="-85" dirty="0" smtClean="0">
                <a:solidFill>
                  <a:srgbClr val="C00000"/>
                </a:solidFill>
              </a:rPr>
            </a:br>
            <a:r>
              <a:rPr sz="2400" spc="-170" dirty="0" err="1" smtClean="0">
                <a:solidFill>
                  <a:srgbClr val="C00000"/>
                </a:solidFill>
              </a:rPr>
              <a:t>Российское</a:t>
            </a:r>
            <a:r>
              <a:rPr lang="ru-RU" sz="2400" spc="-170" dirty="0" smtClean="0">
                <a:solidFill>
                  <a:srgbClr val="C00000"/>
                </a:solidFill>
              </a:rPr>
              <a:t> </a:t>
            </a:r>
            <a:r>
              <a:rPr sz="2400" spc="-145" dirty="0" err="1" smtClean="0">
                <a:solidFill>
                  <a:srgbClr val="C00000"/>
                </a:solidFill>
              </a:rPr>
              <a:t>движение</a:t>
            </a:r>
            <a:r>
              <a:rPr sz="2400" spc="-229" dirty="0" smtClean="0">
                <a:solidFill>
                  <a:srgbClr val="C00000"/>
                </a:solidFill>
              </a:rPr>
              <a:t> </a:t>
            </a:r>
            <a:r>
              <a:rPr sz="2400" spc="-135" dirty="0" err="1" smtClean="0">
                <a:solidFill>
                  <a:srgbClr val="C00000"/>
                </a:solidFill>
              </a:rPr>
              <a:t>школьников</a:t>
            </a:r>
            <a:r>
              <a:rPr lang="ru-RU" sz="2400" spc="-135" dirty="0" smtClean="0">
                <a:solidFill>
                  <a:srgbClr val="C00000"/>
                </a:solidFill>
              </a:rPr>
              <a:t>                      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57600" y="2514600"/>
            <a:ext cx="5105400" cy="18575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429895" algn="l"/>
                <a:tab pos="1928495" algn="l"/>
                <a:tab pos="2949575" algn="l"/>
                <a:tab pos="3256279" algn="l"/>
                <a:tab pos="3662679" algn="l"/>
                <a:tab pos="4188460" algn="l"/>
                <a:tab pos="4452620" algn="l"/>
                <a:tab pos="4871720" algn="l"/>
              </a:tabLst>
            </a:pPr>
            <a:r>
              <a:rPr lang="ru-RU" sz="1700" b="1" spc="-135" dirty="0" smtClean="0">
                <a:solidFill>
                  <a:srgbClr val="FF0000"/>
                </a:solidFill>
                <a:latin typeface="Trebuchet MS"/>
                <a:cs typeface="Trebuchet MS"/>
              </a:rPr>
              <a:t>2020 год – 21 </a:t>
            </a:r>
            <a:r>
              <a:rPr sz="1700" b="1" spc="-60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юн</a:t>
            </a:r>
            <a:r>
              <a:rPr sz="1700" b="1" spc="-55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а</a:t>
            </a:r>
            <a:r>
              <a:rPr sz="1700" b="1" spc="-40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р</a:t>
            </a:r>
            <a:r>
              <a:rPr sz="1700" b="1" spc="-60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м</a:t>
            </a:r>
            <a:r>
              <a:rPr sz="1700" b="1" spc="-135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е</a:t>
            </a:r>
            <a:r>
              <a:rPr sz="1700" b="1" spc="-130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й</a:t>
            </a:r>
            <a:r>
              <a:rPr sz="1700" b="1" spc="-114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с</a:t>
            </a:r>
            <a:r>
              <a:rPr sz="1700" b="1" spc="-105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к</a:t>
            </a:r>
            <a:r>
              <a:rPr sz="1700" b="1" spc="-125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их</a:t>
            </a:r>
            <a:r>
              <a:rPr lang="ru-RU" sz="1700" b="1" dirty="0" smtClean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700" b="1" spc="-75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о</a:t>
            </a:r>
            <a:r>
              <a:rPr sz="1700" b="1" spc="-114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т</a:t>
            </a:r>
            <a:r>
              <a:rPr sz="1700" b="1" spc="-145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р</a:t>
            </a:r>
            <a:r>
              <a:rPr sz="1700" b="1" spc="-85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ядо</a:t>
            </a:r>
            <a:r>
              <a:rPr sz="1700" b="1" spc="-90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в</a:t>
            </a:r>
            <a:r>
              <a:rPr sz="1700" spc="-200" dirty="0" smtClean="0">
                <a:latin typeface="Trebuchet MS"/>
                <a:cs typeface="Trebuchet MS"/>
              </a:rPr>
              <a:t>,</a:t>
            </a:r>
            <a:r>
              <a:rPr lang="ru-RU" sz="1700" spc="-200" dirty="0" smtClean="0">
                <a:latin typeface="Trebuchet MS"/>
                <a:cs typeface="Trebuchet MS"/>
              </a:rPr>
              <a:t> </a:t>
            </a:r>
            <a:r>
              <a:rPr lang="ru-RU" sz="1700" dirty="0">
                <a:latin typeface="Trebuchet MS"/>
                <a:cs typeface="Trebuchet MS"/>
              </a:rPr>
              <a:t> </a:t>
            </a:r>
            <a:r>
              <a:rPr sz="1700" spc="-40" dirty="0" err="1" smtClean="0">
                <a:latin typeface="Trebuchet MS"/>
                <a:cs typeface="Trebuchet MS"/>
              </a:rPr>
              <a:t>н</a:t>
            </a:r>
            <a:r>
              <a:rPr sz="1700" spc="-50" dirty="0" err="1" smtClean="0">
                <a:latin typeface="Trebuchet MS"/>
                <a:cs typeface="Trebuchet MS"/>
              </a:rPr>
              <a:t>а</a:t>
            </a:r>
            <a:r>
              <a:rPr lang="ru-RU" sz="1700" dirty="0" smtClean="0">
                <a:latin typeface="Trebuchet MS"/>
                <a:cs typeface="Trebuchet MS"/>
              </a:rPr>
              <a:t> </a:t>
            </a:r>
            <a:r>
              <a:rPr sz="1700" spc="-40" dirty="0" err="1" smtClean="0">
                <a:latin typeface="Trebuchet MS"/>
                <a:cs typeface="Trebuchet MS"/>
              </a:rPr>
              <a:t>б</a:t>
            </a:r>
            <a:r>
              <a:rPr sz="1700" spc="-65" dirty="0" err="1" smtClean="0">
                <a:latin typeface="Trebuchet MS"/>
                <a:cs typeface="Trebuchet MS"/>
              </a:rPr>
              <a:t>азе</a:t>
            </a:r>
            <a:r>
              <a:rPr lang="ru-RU" sz="1700" spc="-65" dirty="0" smtClean="0">
                <a:latin typeface="Trebuchet MS"/>
                <a:cs typeface="Trebuchet MS"/>
              </a:rPr>
              <a:t> </a:t>
            </a:r>
            <a:r>
              <a:rPr lang="ru-RU" sz="1700" spc="-30" dirty="0" smtClean="0">
                <a:latin typeface="Trebuchet MS"/>
                <a:cs typeface="Trebuchet MS"/>
              </a:rPr>
              <a:t>о</a:t>
            </a:r>
            <a:r>
              <a:rPr lang="ru-RU" sz="1700" spc="-35" dirty="0" smtClean="0">
                <a:latin typeface="Trebuchet MS"/>
                <a:cs typeface="Trebuchet MS"/>
              </a:rPr>
              <a:t>б</a:t>
            </a:r>
            <a:r>
              <a:rPr lang="ru-RU" sz="1700" spc="-55" dirty="0" smtClean="0">
                <a:latin typeface="Trebuchet MS"/>
                <a:cs typeface="Trebuchet MS"/>
              </a:rPr>
              <a:t>р</a:t>
            </a:r>
            <a:r>
              <a:rPr lang="ru-RU" sz="1700" spc="-50" dirty="0" smtClean="0">
                <a:latin typeface="Trebuchet MS"/>
                <a:cs typeface="Trebuchet MS"/>
              </a:rPr>
              <a:t>азо</a:t>
            </a:r>
            <a:r>
              <a:rPr lang="ru-RU" sz="1700" spc="-65" dirty="0" smtClean="0">
                <a:latin typeface="Trebuchet MS"/>
                <a:cs typeface="Trebuchet MS"/>
              </a:rPr>
              <a:t>в</a:t>
            </a:r>
            <a:r>
              <a:rPr lang="ru-RU" sz="1700" spc="-90" dirty="0" smtClean="0">
                <a:latin typeface="Trebuchet MS"/>
                <a:cs typeface="Trebuchet MS"/>
              </a:rPr>
              <a:t>а</a:t>
            </a:r>
            <a:r>
              <a:rPr lang="ru-RU" sz="1700" spc="-95" dirty="0" smtClean="0">
                <a:latin typeface="Trebuchet MS"/>
                <a:cs typeface="Trebuchet MS"/>
              </a:rPr>
              <a:t>т</a:t>
            </a:r>
            <a:r>
              <a:rPr lang="ru-RU" sz="1700" spc="-120" dirty="0" smtClean="0">
                <a:latin typeface="Trebuchet MS"/>
                <a:cs typeface="Trebuchet MS"/>
              </a:rPr>
              <a:t>е</a:t>
            </a:r>
            <a:r>
              <a:rPr lang="ru-RU" sz="1700" spc="-60" dirty="0" smtClean="0">
                <a:latin typeface="Trebuchet MS"/>
                <a:cs typeface="Trebuchet MS"/>
              </a:rPr>
              <a:t>льн</a:t>
            </a:r>
            <a:r>
              <a:rPr lang="ru-RU" sz="1700" spc="-75" dirty="0" smtClean="0">
                <a:latin typeface="Trebuchet MS"/>
                <a:cs typeface="Trebuchet MS"/>
              </a:rPr>
              <a:t>ы</a:t>
            </a:r>
            <a:r>
              <a:rPr lang="ru-RU" sz="1700" spc="-130" dirty="0" smtClean="0">
                <a:latin typeface="Trebuchet MS"/>
                <a:cs typeface="Trebuchet MS"/>
              </a:rPr>
              <a:t>х</a:t>
            </a:r>
            <a:r>
              <a:rPr lang="ru-RU" sz="1700" dirty="0" smtClean="0">
                <a:latin typeface="Trebuchet MS"/>
                <a:cs typeface="Trebuchet MS"/>
              </a:rPr>
              <a:t> </a:t>
            </a:r>
            <a:r>
              <a:rPr lang="ru-RU" sz="1700" spc="-30" dirty="0" smtClean="0">
                <a:latin typeface="Trebuchet MS"/>
                <a:cs typeface="Trebuchet MS"/>
              </a:rPr>
              <a:t>о</a:t>
            </a:r>
            <a:r>
              <a:rPr lang="ru-RU" sz="1700" spc="-55" dirty="0" smtClean="0">
                <a:latin typeface="Trebuchet MS"/>
                <a:cs typeface="Trebuchet MS"/>
              </a:rPr>
              <a:t>р</a:t>
            </a:r>
            <a:r>
              <a:rPr lang="ru-RU" sz="1700" spc="-60" dirty="0" smtClean="0">
                <a:latin typeface="Trebuchet MS"/>
                <a:cs typeface="Trebuchet MS"/>
              </a:rPr>
              <a:t>ганизац</a:t>
            </a:r>
            <a:r>
              <a:rPr lang="ru-RU" sz="1700" spc="-75" dirty="0" smtClean="0">
                <a:latin typeface="Trebuchet MS"/>
                <a:cs typeface="Trebuchet MS"/>
              </a:rPr>
              <a:t>и</a:t>
            </a:r>
            <a:r>
              <a:rPr lang="ru-RU" sz="1700" spc="-105" dirty="0" smtClean="0">
                <a:latin typeface="Trebuchet MS"/>
                <a:cs typeface="Trebuchet MS"/>
              </a:rPr>
              <a:t>й,  в состав которых входит более 354 человек  . На базе МКУ «</a:t>
            </a:r>
            <a:r>
              <a:rPr lang="ru-RU" sz="1700" spc="-105" dirty="0" err="1" smtClean="0">
                <a:latin typeface="Trebuchet MS"/>
                <a:cs typeface="Trebuchet MS"/>
              </a:rPr>
              <a:t>Новочуртахская</a:t>
            </a:r>
            <a:r>
              <a:rPr lang="ru-RU" sz="1700" spc="-105" dirty="0" smtClean="0">
                <a:latin typeface="Trebuchet MS"/>
                <a:cs typeface="Trebuchet MS"/>
              </a:rPr>
              <a:t> СОШ» организован зональный центр по подготовке подрастающего поколения к предвоенной подготовке</a:t>
            </a:r>
            <a:endParaRPr lang="ru-RU" sz="1700" dirty="0" smtClean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29895" algn="l"/>
                <a:tab pos="1928495" algn="l"/>
                <a:tab pos="2949575" algn="l"/>
                <a:tab pos="3256279" algn="l"/>
                <a:tab pos="3662679" algn="l"/>
                <a:tab pos="4188460" algn="l"/>
                <a:tab pos="4452620" algn="l"/>
                <a:tab pos="4871720" algn="l"/>
              </a:tabLst>
            </a:pPr>
            <a:endParaRPr sz="1700" dirty="0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04800" y="533401"/>
            <a:ext cx="3131820" cy="1295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733800" y="4343400"/>
            <a:ext cx="4932045" cy="19117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81001" y="1905000"/>
            <a:ext cx="3048000" cy="4975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43230">
              <a:lnSpc>
                <a:spcPct val="100000"/>
              </a:lnSpc>
              <a:spcBef>
                <a:spcPts val="95"/>
              </a:spcBef>
            </a:pPr>
            <a:r>
              <a:rPr sz="1600" spc="-45" dirty="0">
                <a:latin typeface="Trebuchet MS"/>
                <a:cs typeface="Trebuchet MS"/>
              </a:rPr>
              <a:t>В </a:t>
            </a:r>
            <a:r>
              <a:rPr lang="ru-RU" sz="1600" spc="-75" dirty="0" smtClean="0">
                <a:latin typeface="Trebuchet MS"/>
                <a:cs typeface="Trebuchet MS"/>
              </a:rPr>
              <a:t>МО «</a:t>
            </a:r>
            <a:r>
              <a:rPr lang="ru-RU" sz="1600" spc="-75" dirty="0" err="1" smtClean="0">
                <a:latin typeface="Trebuchet MS"/>
                <a:cs typeface="Trebuchet MS"/>
              </a:rPr>
              <a:t>Новолакский</a:t>
            </a:r>
            <a:r>
              <a:rPr lang="ru-RU" sz="1600" spc="-75" dirty="0" smtClean="0">
                <a:latin typeface="Trebuchet MS"/>
                <a:cs typeface="Trebuchet MS"/>
              </a:rPr>
              <a:t> район» </a:t>
            </a:r>
            <a:r>
              <a:rPr sz="1600" spc="-55" dirty="0" err="1" smtClean="0">
                <a:latin typeface="Trebuchet MS"/>
                <a:cs typeface="Trebuchet MS"/>
              </a:rPr>
              <a:t>создано</a:t>
            </a:r>
            <a:r>
              <a:rPr sz="1600" spc="-55" dirty="0" smtClean="0">
                <a:latin typeface="Trebuchet MS"/>
                <a:cs typeface="Trebuchet MS"/>
              </a:rPr>
              <a:t>  </a:t>
            </a:r>
            <a:r>
              <a:rPr sz="1600" spc="-55" dirty="0">
                <a:latin typeface="Trebuchet MS"/>
                <a:cs typeface="Trebuchet MS"/>
              </a:rPr>
              <a:t>муниципальное </a:t>
            </a:r>
            <a:r>
              <a:rPr sz="1600" spc="-85" dirty="0">
                <a:latin typeface="Trebuchet MS"/>
                <a:cs typeface="Trebuchet MS"/>
              </a:rPr>
              <a:t>отделение  </a:t>
            </a:r>
            <a:r>
              <a:rPr sz="1600" spc="-70" dirty="0">
                <a:latin typeface="Trebuchet MS"/>
                <a:cs typeface="Trebuchet MS"/>
              </a:rPr>
              <a:t>общероссийской</a:t>
            </a:r>
            <a:r>
              <a:rPr sz="1600" spc="-130" dirty="0">
                <a:latin typeface="Trebuchet MS"/>
                <a:cs typeface="Trebuchet MS"/>
              </a:rPr>
              <a:t> </a:t>
            </a:r>
            <a:r>
              <a:rPr sz="1600" spc="-65" dirty="0">
                <a:latin typeface="Trebuchet MS"/>
                <a:cs typeface="Trebuchet MS"/>
              </a:rPr>
              <a:t>общественно-</a:t>
            </a:r>
            <a:endParaRPr sz="1600" dirty="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80" dirty="0">
                <a:latin typeface="Trebuchet MS"/>
                <a:cs typeface="Trebuchet MS"/>
              </a:rPr>
              <a:t>государственной </a:t>
            </a:r>
            <a:r>
              <a:rPr sz="1600" spc="-70" dirty="0">
                <a:latin typeface="Trebuchet MS"/>
                <a:cs typeface="Trebuchet MS"/>
              </a:rPr>
              <a:t>детско-юношеской  </a:t>
            </a:r>
            <a:r>
              <a:rPr sz="1600" spc="-60" dirty="0">
                <a:latin typeface="Trebuchet MS"/>
                <a:cs typeface="Trebuchet MS"/>
              </a:rPr>
              <a:t>организации </a:t>
            </a:r>
            <a:r>
              <a:rPr sz="1600" spc="-80" dirty="0">
                <a:latin typeface="Trebuchet MS"/>
                <a:cs typeface="Trebuchet MS"/>
              </a:rPr>
              <a:t>«Российское</a:t>
            </a:r>
            <a:r>
              <a:rPr sz="1600" spc="-215" dirty="0">
                <a:latin typeface="Trebuchet MS"/>
                <a:cs typeface="Trebuchet MS"/>
              </a:rPr>
              <a:t> </a:t>
            </a:r>
            <a:r>
              <a:rPr sz="1600" spc="-65" dirty="0">
                <a:latin typeface="Trebuchet MS"/>
                <a:cs typeface="Trebuchet MS"/>
              </a:rPr>
              <a:t>движение  </a:t>
            </a:r>
            <a:r>
              <a:rPr sz="1600" spc="-75" dirty="0">
                <a:latin typeface="Trebuchet MS"/>
                <a:cs typeface="Trebuchet MS"/>
              </a:rPr>
              <a:t>школьников». </a:t>
            </a:r>
            <a:r>
              <a:rPr sz="1600" spc="-65" dirty="0">
                <a:latin typeface="Trebuchet MS"/>
                <a:cs typeface="Trebuchet MS"/>
              </a:rPr>
              <a:t>Методическая </a:t>
            </a:r>
            <a:r>
              <a:rPr sz="1600" spc="-50" dirty="0">
                <a:latin typeface="Trebuchet MS"/>
                <a:cs typeface="Trebuchet MS"/>
              </a:rPr>
              <a:t>база </a:t>
            </a:r>
            <a:r>
              <a:rPr sz="1600" spc="-55" dirty="0">
                <a:latin typeface="Trebuchet MS"/>
                <a:cs typeface="Trebuchet MS"/>
              </a:rPr>
              <a:t>и  </a:t>
            </a:r>
            <a:r>
              <a:rPr sz="1600" spc="-50" dirty="0" err="1">
                <a:latin typeface="Trebuchet MS"/>
                <a:cs typeface="Trebuchet MS"/>
              </a:rPr>
              <a:t>координационный</a:t>
            </a:r>
            <a:r>
              <a:rPr sz="1600" spc="-50" dirty="0">
                <a:latin typeface="Trebuchet MS"/>
                <a:cs typeface="Trebuchet MS"/>
              </a:rPr>
              <a:t> </a:t>
            </a:r>
            <a:r>
              <a:rPr sz="1600" spc="-65" dirty="0" err="1" smtClean="0">
                <a:latin typeface="Trebuchet MS"/>
                <a:cs typeface="Trebuchet MS"/>
              </a:rPr>
              <a:t>цент</a:t>
            </a:r>
            <a:r>
              <a:rPr lang="ru-RU" sz="1600" spc="-65" dirty="0" err="1" smtClean="0">
                <a:latin typeface="Trebuchet MS"/>
                <a:cs typeface="Trebuchet MS"/>
              </a:rPr>
              <a:t>р</a:t>
            </a:r>
            <a:r>
              <a:rPr sz="1600" spc="-65" dirty="0" smtClean="0">
                <a:latin typeface="Trebuchet MS"/>
                <a:cs typeface="Trebuchet MS"/>
              </a:rPr>
              <a:t> </a:t>
            </a:r>
            <a:r>
              <a:rPr lang="ru-RU" sz="1600" spc="-100" dirty="0" smtClean="0">
                <a:latin typeface="Trebuchet MS"/>
                <a:cs typeface="Trebuchet MS"/>
              </a:rPr>
              <a:t>–</a:t>
            </a:r>
            <a:r>
              <a:rPr sz="1600" spc="-260" dirty="0" smtClean="0">
                <a:latin typeface="Trebuchet MS"/>
                <a:cs typeface="Trebuchet MS"/>
              </a:rPr>
              <a:t> </a:t>
            </a:r>
            <a:r>
              <a:rPr lang="ru-RU" sz="1600" spc="-260" dirty="0" smtClean="0">
                <a:latin typeface="Trebuchet MS"/>
                <a:cs typeface="Trebuchet MS"/>
              </a:rPr>
              <a:t>МКУ  ДО «Новолакский ДПШ»   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1600" spc="-55" dirty="0" smtClean="0">
                <a:latin typeface="Trebuchet MS"/>
                <a:cs typeface="Trebuchet MS"/>
              </a:rPr>
              <a:t>2019год. </a:t>
            </a:r>
            <a:r>
              <a:rPr sz="1600" spc="-55" dirty="0" err="1" smtClean="0">
                <a:latin typeface="Trebuchet MS"/>
                <a:cs typeface="Trebuchet MS"/>
              </a:rPr>
              <a:t>На</a:t>
            </a:r>
            <a:r>
              <a:rPr sz="1600" spc="-55" dirty="0" smtClean="0">
                <a:latin typeface="Trebuchet MS"/>
                <a:cs typeface="Trebuchet MS"/>
              </a:rPr>
              <a:t> </a:t>
            </a:r>
            <a:r>
              <a:rPr sz="1600" spc="-60" dirty="0" err="1">
                <a:latin typeface="Trebuchet MS"/>
                <a:cs typeface="Trebuchet MS"/>
              </a:rPr>
              <a:t>базе</a:t>
            </a:r>
            <a:r>
              <a:rPr sz="1600" spc="-60" dirty="0">
                <a:latin typeface="Trebuchet MS"/>
                <a:cs typeface="Trebuchet MS"/>
              </a:rPr>
              <a:t> </a:t>
            </a:r>
            <a:r>
              <a:rPr lang="ru-RU" sz="1600" b="1" spc="-130" dirty="0" smtClean="0">
                <a:solidFill>
                  <a:srgbClr val="FF0000"/>
                </a:solidFill>
                <a:latin typeface="Trebuchet MS"/>
                <a:cs typeface="Trebuchet MS"/>
              </a:rPr>
              <a:t>10 </a:t>
            </a:r>
            <a:r>
              <a:rPr sz="1600" b="1" spc="-95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общеобразовательных</a:t>
            </a:r>
            <a:r>
              <a:rPr lang="ru-RU" sz="1600" b="1" spc="-95" dirty="0" smtClean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lang="ru-RU" sz="1600" b="1" spc="-100" dirty="0">
                <a:solidFill>
                  <a:srgbClr val="FF0000"/>
                </a:solidFill>
                <a:latin typeface="Trebuchet MS"/>
                <a:cs typeface="Trebuchet MS"/>
              </a:rPr>
              <a:t>учреждений </a:t>
            </a:r>
            <a:r>
              <a:rPr lang="ru-RU" sz="1600" spc="-70" dirty="0">
                <a:latin typeface="Trebuchet MS"/>
                <a:cs typeface="Trebuchet MS"/>
              </a:rPr>
              <a:t>города </a:t>
            </a:r>
            <a:r>
              <a:rPr lang="ru-RU" sz="1600" spc="-60" dirty="0">
                <a:latin typeface="Trebuchet MS"/>
                <a:cs typeface="Trebuchet MS"/>
              </a:rPr>
              <a:t>созданы</a:t>
            </a:r>
            <a:r>
              <a:rPr lang="ru-RU" sz="1600" spc="-175" dirty="0">
                <a:latin typeface="Trebuchet MS"/>
                <a:cs typeface="Trebuchet MS"/>
              </a:rPr>
              <a:t> </a:t>
            </a:r>
            <a:r>
              <a:rPr lang="ru-RU" sz="1600" spc="-65" dirty="0">
                <a:latin typeface="Trebuchet MS"/>
                <a:cs typeface="Trebuchet MS"/>
              </a:rPr>
              <a:t>первичные  </a:t>
            </a:r>
            <a:r>
              <a:rPr lang="ru-RU" sz="1600" spc="-85" dirty="0">
                <a:latin typeface="Trebuchet MS"/>
                <a:cs typeface="Trebuchet MS"/>
              </a:rPr>
              <a:t>отделения Российского</a:t>
            </a:r>
            <a:r>
              <a:rPr lang="ru-RU" sz="1600" spc="-135" dirty="0">
                <a:latin typeface="Trebuchet MS"/>
                <a:cs typeface="Trebuchet MS"/>
              </a:rPr>
              <a:t> </a:t>
            </a:r>
            <a:r>
              <a:rPr lang="ru-RU" sz="1600" spc="-65" dirty="0" smtClean="0">
                <a:latin typeface="Trebuchet MS"/>
                <a:cs typeface="Trebuchet MS"/>
              </a:rPr>
              <a:t>движения</a:t>
            </a:r>
            <a:r>
              <a:rPr lang="ru-RU" sz="1600" dirty="0" smtClean="0">
                <a:latin typeface="Trebuchet MS"/>
                <a:cs typeface="Trebuchet MS"/>
              </a:rPr>
              <a:t> </a:t>
            </a:r>
            <a:r>
              <a:rPr lang="ru-RU" sz="1600" spc="-75" dirty="0" smtClean="0">
                <a:latin typeface="Trebuchet MS"/>
                <a:cs typeface="Trebuchet MS"/>
              </a:rPr>
              <a:t>школьников».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1600" spc="-75" dirty="0" smtClean="0">
                <a:latin typeface="Trebuchet MS"/>
                <a:cs typeface="Trebuchet MS"/>
              </a:rPr>
              <a:t>2020 год – на базе</a:t>
            </a:r>
            <a:r>
              <a:rPr lang="ru-RU" sz="1600" b="1" spc="-75" dirty="0" smtClean="0">
                <a:solidFill>
                  <a:srgbClr val="FF0000"/>
                </a:solidFill>
                <a:latin typeface="Trebuchet MS"/>
                <a:cs typeface="Trebuchet MS"/>
              </a:rPr>
              <a:t> 23 </a:t>
            </a:r>
            <a:r>
              <a:rPr lang="ru-RU" sz="1600" b="1" spc="-95" dirty="0" smtClean="0">
                <a:solidFill>
                  <a:srgbClr val="FF0000"/>
                </a:solidFill>
                <a:latin typeface="Trebuchet MS"/>
                <a:cs typeface="Trebuchet MS"/>
              </a:rPr>
              <a:t>общеобразовательных </a:t>
            </a:r>
            <a:r>
              <a:rPr lang="ru-RU" sz="1600" b="1" spc="-100" dirty="0" smtClean="0">
                <a:solidFill>
                  <a:srgbClr val="FF0000"/>
                </a:solidFill>
                <a:latin typeface="Trebuchet MS"/>
                <a:cs typeface="Trebuchet MS"/>
              </a:rPr>
              <a:t>учреждений </a:t>
            </a:r>
            <a:endParaRPr lang="ru-RU" sz="1600" dirty="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endParaRPr sz="1600" dirty="0">
              <a:latin typeface="Trebuchet MS"/>
              <a:cs typeface="Trebuchet MS"/>
            </a:endParaRPr>
          </a:p>
        </p:txBody>
      </p:sp>
      <p:sp>
        <p:nvSpPr>
          <p:cNvPr id="9" name="object 8"/>
          <p:cNvSpPr txBox="1"/>
          <p:nvPr/>
        </p:nvSpPr>
        <p:spPr>
          <a:xfrm>
            <a:off x="3581400" y="1524001"/>
            <a:ext cx="5334000" cy="1072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429895" algn="l"/>
                <a:tab pos="1928495" algn="l"/>
                <a:tab pos="2949575" algn="l"/>
                <a:tab pos="3256279" algn="l"/>
                <a:tab pos="3662679" algn="l"/>
                <a:tab pos="4188460" algn="l"/>
                <a:tab pos="4452620" algn="l"/>
                <a:tab pos="4871720" algn="l"/>
              </a:tabLst>
            </a:pPr>
            <a:r>
              <a:rPr lang="ru-RU" sz="1700" b="1" spc="-135" dirty="0" smtClean="0">
                <a:solidFill>
                  <a:srgbClr val="FF0000"/>
                </a:solidFill>
                <a:latin typeface="Trebuchet MS"/>
                <a:cs typeface="Trebuchet MS"/>
              </a:rPr>
              <a:t>2019 год – </a:t>
            </a:r>
            <a:r>
              <a:rPr sz="1700" b="1" spc="-135" dirty="0" smtClean="0">
                <a:solidFill>
                  <a:srgbClr val="FF0000"/>
                </a:solidFill>
                <a:latin typeface="Trebuchet MS"/>
                <a:cs typeface="Trebuchet MS"/>
              </a:rPr>
              <a:t>1</a:t>
            </a:r>
            <a:r>
              <a:rPr lang="ru-RU" sz="1700" b="1" spc="-135" dirty="0" smtClean="0">
                <a:solidFill>
                  <a:srgbClr val="FF0000"/>
                </a:solidFill>
                <a:latin typeface="Trebuchet MS"/>
                <a:cs typeface="Trebuchet MS"/>
              </a:rPr>
              <a:t>6</a:t>
            </a:r>
            <a:r>
              <a:rPr lang="ru-RU" sz="1700" b="1" spc="-13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700" b="1" spc="-60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юн</a:t>
            </a:r>
            <a:r>
              <a:rPr sz="1700" b="1" spc="-55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а</a:t>
            </a:r>
            <a:r>
              <a:rPr sz="1700" b="1" spc="-40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р</a:t>
            </a:r>
            <a:r>
              <a:rPr sz="1700" b="1" spc="-60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м</a:t>
            </a:r>
            <a:r>
              <a:rPr sz="1700" b="1" spc="-135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е</a:t>
            </a:r>
            <a:r>
              <a:rPr sz="1700" b="1" spc="-130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й</a:t>
            </a:r>
            <a:r>
              <a:rPr sz="1700" b="1" spc="-114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с</a:t>
            </a:r>
            <a:r>
              <a:rPr sz="1700" b="1" spc="-105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к</a:t>
            </a:r>
            <a:r>
              <a:rPr sz="1700" b="1" spc="-125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их</a:t>
            </a:r>
            <a:r>
              <a:rPr lang="ru-RU" sz="1700" b="1" dirty="0" smtClean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700" b="1" spc="-75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о</a:t>
            </a:r>
            <a:r>
              <a:rPr sz="1700" b="1" spc="-114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т</a:t>
            </a:r>
            <a:r>
              <a:rPr sz="1700" b="1" spc="-145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р</a:t>
            </a:r>
            <a:r>
              <a:rPr sz="1700" b="1" spc="-85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ядо</a:t>
            </a:r>
            <a:r>
              <a:rPr sz="1700" b="1" spc="-90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в</a:t>
            </a:r>
            <a:r>
              <a:rPr sz="1700" spc="-200" dirty="0" smtClean="0">
                <a:latin typeface="Trebuchet MS"/>
                <a:cs typeface="Trebuchet MS"/>
              </a:rPr>
              <a:t>,</a:t>
            </a:r>
            <a:r>
              <a:rPr lang="ru-RU" sz="1700" spc="-200" dirty="0" smtClean="0">
                <a:latin typeface="Trebuchet MS"/>
                <a:cs typeface="Trebuchet MS"/>
              </a:rPr>
              <a:t> </a:t>
            </a:r>
            <a:r>
              <a:rPr lang="ru-RU" sz="1700" dirty="0">
                <a:latin typeface="Trebuchet MS"/>
                <a:cs typeface="Trebuchet MS"/>
              </a:rPr>
              <a:t> </a:t>
            </a:r>
            <a:r>
              <a:rPr sz="1700" spc="-40" dirty="0" err="1" smtClean="0">
                <a:latin typeface="Trebuchet MS"/>
                <a:cs typeface="Trebuchet MS"/>
              </a:rPr>
              <a:t>н</a:t>
            </a:r>
            <a:r>
              <a:rPr sz="1700" spc="-50" dirty="0" err="1" smtClean="0">
                <a:latin typeface="Trebuchet MS"/>
                <a:cs typeface="Trebuchet MS"/>
              </a:rPr>
              <a:t>а</a:t>
            </a:r>
            <a:r>
              <a:rPr lang="ru-RU" sz="1700" dirty="0" smtClean="0">
                <a:latin typeface="Trebuchet MS"/>
                <a:cs typeface="Trebuchet MS"/>
              </a:rPr>
              <a:t> </a:t>
            </a:r>
            <a:r>
              <a:rPr sz="1700" spc="-40" dirty="0" err="1" smtClean="0">
                <a:latin typeface="Trebuchet MS"/>
                <a:cs typeface="Trebuchet MS"/>
              </a:rPr>
              <a:t>б</a:t>
            </a:r>
            <a:r>
              <a:rPr sz="1700" spc="-65" dirty="0" err="1" smtClean="0">
                <a:latin typeface="Trebuchet MS"/>
                <a:cs typeface="Trebuchet MS"/>
              </a:rPr>
              <a:t>азе</a:t>
            </a:r>
            <a:r>
              <a:rPr lang="ru-RU" sz="1700" spc="-65" dirty="0" smtClean="0">
                <a:latin typeface="Trebuchet MS"/>
                <a:cs typeface="Trebuchet MS"/>
              </a:rPr>
              <a:t> </a:t>
            </a:r>
            <a:r>
              <a:rPr lang="ru-RU" sz="1700" spc="-30" dirty="0" smtClean="0">
                <a:latin typeface="Trebuchet MS"/>
                <a:cs typeface="Trebuchet MS"/>
              </a:rPr>
              <a:t>о</a:t>
            </a:r>
            <a:r>
              <a:rPr lang="ru-RU" sz="1700" spc="-35" dirty="0" smtClean="0">
                <a:latin typeface="Trebuchet MS"/>
                <a:cs typeface="Trebuchet MS"/>
              </a:rPr>
              <a:t>б</a:t>
            </a:r>
            <a:r>
              <a:rPr lang="ru-RU" sz="1700" spc="-55" dirty="0" smtClean="0">
                <a:latin typeface="Trebuchet MS"/>
                <a:cs typeface="Trebuchet MS"/>
              </a:rPr>
              <a:t>р</a:t>
            </a:r>
            <a:r>
              <a:rPr lang="ru-RU" sz="1700" spc="-50" dirty="0" smtClean="0">
                <a:latin typeface="Trebuchet MS"/>
                <a:cs typeface="Trebuchet MS"/>
              </a:rPr>
              <a:t>азо</a:t>
            </a:r>
            <a:r>
              <a:rPr lang="ru-RU" sz="1700" spc="-65" dirty="0" smtClean="0">
                <a:latin typeface="Trebuchet MS"/>
                <a:cs typeface="Trebuchet MS"/>
              </a:rPr>
              <a:t>в</a:t>
            </a:r>
            <a:r>
              <a:rPr lang="ru-RU" sz="1700" spc="-90" dirty="0" smtClean="0">
                <a:latin typeface="Trebuchet MS"/>
                <a:cs typeface="Trebuchet MS"/>
              </a:rPr>
              <a:t>а</a:t>
            </a:r>
            <a:r>
              <a:rPr lang="ru-RU" sz="1700" spc="-95" dirty="0" smtClean="0">
                <a:latin typeface="Trebuchet MS"/>
                <a:cs typeface="Trebuchet MS"/>
              </a:rPr>
              <a:t>т</a:t>
            </a:r>
            <a:r>
              <a:rPr lang="ru-RU" sz="1700" spc="-120" dirty="0" smtClean="0">
                <a:latin typeface="Trebuchet MS"/>
                <a:cs typeface="Trebuchet MS"/>
              </a:rPr>
              <a:t>е</a:t>
            </a:r>
            <a:r>
              <a:rPr lang="ru-RU" sz="1700" spc="-60" dirty="0" smtClean="0">
                <a:latin typeface="Trebuchet MS"/>
                <a:cs typeface="Trebuchet MS"/>
              </a:rPr>
              <a:t>льн</a:t>
            </a:r>
            <a:r>
              <a:rPr lang="ru-RU" sz="1700" spc="-75" dirty="0" smtClean="0">
                <a:latin typeface="Trebuchet MS"/>
                <a:cs typeface="Trebuchet MS"/>
              </a:rPr>
              <a:t>ы</a:t>
            </a:r>
            <a:r>
              <a:rPr lang="ru-RU" sz="1700" spc="-130" dirty="0" smtClean="0">
                <a:latin typeface="Trebuchet MS"/>
                <a:cs typeface="Trebuchet MS"/>
              </a:rPr>
              <a:t>х</a:t>
            </a:r>
            <a:r>
              <a:rPr lang="ru-RU" sz="1700" dirty="0" smtClean="0">
                <a:latin typeface="Trebuchet MS"/>
                <a:cs typeface="Trebuchet MS"/>
              </a:rPr>
              <a:t> </a:t>
            </a:r>
            <a:r>
              <a:rPr lang="ru-RU" sz="1700" spc="-30" dirty="0" smtClean="0">
                <a:latin typeface="Trebuchet MS"/>
                <a:cs typeface="Trebuchet MS"/>
              </a:rPr>
              <a:t>о</a:t>
            </a:r>
            <a:r>
              <a:rPr lang="ru-RU" sz="1700" spc="-55" dirty="0" smtClean="0">
                <a:latin typeface="Trebuchet MS"/>
                <a:cs typeface="Trebuchet MS"/>
              </a:rPr>
              <a:t>р</a:t>
            </a:r>
            <a:r>
              <a:rPr lang="ru-RU" sz="1700" spc="-60" dirty="0" smtClean="0">
                <a:latin typeface="Trebuchet MS"/>
                <a:cs typeface="Trebuchet MS"/>
              </a:rPr>
              <a:t>ганизац</a:t>
            </a:r>
            <a:r>
              <a:rPr lang="ru-RU" sz="1700" spc="-75" dirty="0" smtClean="0">
                <a:latin typeface="Trebuchet MS"/>
                <a:cs typeface="Trebuchet MS"/>
              </a:rPr>
              <a:t>и</a:t>
            </a:r>
            <a:r>
              <a:rPr lang="ru-RU" sz="1700" spc="-105" dirty="0" smtClean="0">
                <a:latin typeface="Trebuchet MS"/>
                <a:cs typeface="Trebuchet MS"/>
              </a:rPr>
              <a:t>й,  в состав которых входит более 250 человек   </a:t>
            </a:r>
            <a:endParaRPr lang="ru-RU" sz="1700" dirty="0" smtClean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29895" algn="l"/>
                <a:tab pos="1928495" algn="l"/>
                <a:tab pos="2949575" algn="l"/>
                <a:tab pos="3256279" algn="l"/>
                <a:tab pos="3662679" algn="l"/>
                <a:tab pos="4188460" algn="l"/>
                <a:tab pos="4452620" algn="l"/>
                <a:tab pos="4871720" algn="l"/>
              </a:tabLst>
            </a:pPr>
            <a:endParaRPr sz="17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8709659" y="39623"/>
            <a:ext cx="434340" cy="845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11555" y="230790"/>
            <a:ext cx="7797432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000" spc="-185" dirty="0"/>
              <a:t>Духовно-нравственное</a:t>
            </a:r>
            <a:r>
              <a:rPr sz="4000" spc="-215" dirty="0"/>
              <a:t> </a:t>
            </a:r>
            <a:r>
              <a:rPr sz="4000" spc="-180" dirty="0"/>
              <a:t>воспитание</a:t>
            </a:r>
          </a:p>
        </p:txBody>
      </p:sp>
      <p:sp>
        <p:nvSpPr>
          <p:cNvPr id="7" name="object 7"/>
          <p:cNvSpPr/>
          <p:nvPr/>
        </p:nvSpPr>
        <p:spPr>
          <a:xfrm>
            <a:off x="8320405" y="395881"/>
            <a:ext cx="720725" cy="719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15671" y="1143000"/>
            <a:ext cx="8625459" cy="4750659"/>
          </a:xfrm>
          <a:prstGeom prst="rect">
            <a:avLst/>
          </a:prstGeom>
          <a:ln w="9525">
            <a:solidFill>
              <a:srgbClr val="DC541E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5"/>
              </a:spcBef>
            </a:pPr>
            <a:r>
              <a:rPr lang="ru-RU" sz="1600" dirty="0"/>
              <a:t>Приоритетная задача УО МО «</a:t>
            </a:r>
            <a:r>
              <a:rPr lang="ru-RU" sz="1600" dirty="0" err="1"/>
              <a:t>Новолакский</a:t>
            </a:r>
            <a:r>
              <a:rPr lang="ru-RU" sz="1600" dirty="0"/>
              <a:t> район» - перевести духовно нравственное воспитание на уровень, понятный не только учителю, но и </a:t>
            </a:r>
            <a:r>
              <a:rPr lang="ru-RU" sz="1600" dirty="0" smtClean="0"/>
              <a:t>ученику.</a:t>
            </a:r>
          </a:p>
          <a:p>
            <a:pPr marL="91440">
              <a:lnSpc>
                <a:spcPct val="100000"/>
              </a:lnSpc>
              <a:spcBef>
                <a:spcPts val="265"/>
              </a:spcBef>
            </a:pPr>
            <a:r>
              <a:rPr lang="ru-RU" sz="1600" dirty="0"/>
              <a:t>Задачи, поставленные перед ОО района по духовно-нравственному развитию </a:t>
            </a:r>
            <a:r>
              <a:rPr lang="ru-RU" sz="1600" dirty="0" smtClean="0"/>
              <a:t>личности</a:t>
            </a:r>
            <a:r>
              <a:rPr lang="ru-RU" sz="1600" dirty="0"/>
              <a:t>:</a:t>
            </a:r>
            <a:endParaRPr lang="ru-RU" sz="1600" dirty="0" smtClean="0"/>
          </a:p>
          <a:p>
            <a:pPr marL="91440">
              <a:lnSpc>
                <a:spcPct val="100000"/>
              </a:lnSpc>
              <a:spcBef>
                <a:spcPts val="265"/>
              </a:spcBef>
            </a:pPr>
            <a:r>
              <a:rPr lang="ru-RU" sz="1600" dirty="0" smtClean="0"/>
              <a:t>1</a:t>
            </a:r>
            <a:r>
              <a:rPr lang="ru-RU" sz="1600" dirty="0"/>
              <a:t>. Восстановление традиционного образа семьи, как величайшей святыни; воспитание традиционной бытовой и семейной культуры, потребности в ответственном и заботливом отношении к членам своей семьи. </a:t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 2. Оказание помощи ребенку в обретении подлинных способов социального самоутверждения на основе понимания сущности устоев исламской культуры, путей духовно-нравственного развития личности. Духовно-нравственное оздоровление и обогащение образовательного пространства школы и социальной среды. </a:t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3. Освоение национальной культуры и воспитание чувства национального самосознания, национальной гордости, национального достоинства, воспитание уважения к другим народам и их культурам и умению плодотворно взаимодействовать с ними. </a:t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4. Воспитание достойного гражданина России, формирование патриотического сознания и самосознания, потребности в гражданском и духовном служении своему Отечеству, приумножении могущества своей Родины; развитие ее материальной и духовной культуры. </a:t>
            </a:r>
            <a:endParaRPr sz="1500" dirty="0">
              <a:latin typeface="Trebuchet MS"/>
              <a:cs typeface="Trebuchet M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" y="6109191"/>
            <a:ext cx="914400" cy="7488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8781288" y="39623"/>
            <a:ext cx="362711" cy="845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60517" y="171128"/>
            <a:ext cx="559346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200" dirty="0"/>
              <a:t>Физкультура </a:t>
            </a:r>
            <a:r>
              <a:rPr sz="4400" spc="-135" dirty="0"/>
              <a:t>и</a:t>
            </a:r>
            <a:r>
              <a:rPr sz="4400" spc="-315" dirty="0"/>
              <a:t> </a:t>
            </a:r>
            <a:r>
              <a:rPr sz="4400" spc="-200" dirty="0"/>
              <a:t>спорт</a:t>
            </a:r>
          </a:p>
        </p:txBody>
      </p:sp>
      <p:sp>
        <p:nvSpPr>
          <p:cNvPr id="7" name="object 7"/>
          <p:cNvSpPr/>
          <p:nvPr/>
        </p:nvSpPr>
        <p:spPr>
          <a:xfrm>
            <a:off x="144779" y="861060"/>
            <a:ext cx="4462272" cy="5654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075" y="1385316"/>
            <a:ext cx="5329428" cy="464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5928" y="1365503"/>
            <a:ext cx="4943856" cy="5654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4800" y="990600"/>
            <a:ext cx="5309997" cy="2931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74827" y="1412735"/>
            <a:ext cx="5234305" cy="369570"/>
          </a:xfrm>
          <a:prstGeom prst="rect">
            <a:avLst/>
          </a:prstGeom>
          <a:ln w="9525">
            <a:solidFill>
              <a:srgbClr val="F5C1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40"/>
              </a:spcBef>
            </a:pPr>
            <a:r>
              <a:rPr sz="1800" spc="-65" dirty="0">
                <a:latin typeface="Trebuchet MS"/>
                <a:cs typeface="Trebuchet MS"/>
              </a:rPr>
              <a:t>Организована </a:t>
            </a:r>
            <a:r>
              <a:rPr sz="1800" spc="-70" dirty="0">
                <a:latin typeface="Trebuchet MS"/>
                <a:cs typeface="Trebuchet MS"/>
              </a:rPr>
              <a:t>секционная </a:t>
            </a:r>
            <a:r>
              <a:rPr sz="1800" spc="-65" dirty="0">
                <a:latin typeface="Trebuchet MS"/>
                <a:cs typeface="Trebuchet MS"/>
              </a:rPr>
              <a:t>работа </a:t>
            </a:r>
            <a:r>
              <a:rPr sz="1800" spc="-70" dirty="0">
                <a:latin typeface="Trebuchet MS"/>
                <a:cs typeface="Trebuchet MS"/>
              </a:rPr>
              <a:t>в </a:t>
            </a:r>
            <a:r>
              <a:rPr sz="1800" b="1" spc="-145" dirty="0">
                <a:solidFill>
                  <a:srgbClr val="FF0000"/>
                </a:solidFill>
                <a:latin typeface="Trebuchet MS"/>
                <a:cs typeface="Trebuchet MS"/>
              </a:rPr>
              <a:t>15</a:t>
            </a:r>
            <a:r>
              <a:rPr sz="1800" b="1" spc="-34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800" b="1" spc="-120" dirty="0">
                <a:solidFill>
                  <a:srgbClr val="FF0000"/>
                </a:solidFill>
                <a:latin typeface="Trebuchet MS"/>
                <a:cs typeface="Trebuchet MS"/>
              </a:rPr>
              <a:t>школах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72212" y="1924811"/>
            <a:ext cx="5384292" cy="15712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1063" y="1905000"/>
            <a:ext cx="5364480" cy="16626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9430" y="1951608"/>
            <a:ext cx="5289169" cy="147739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76326" y="2258968"/>
            <a:ext cx="5289550" cy="954748"/>
          </a:xfrm>
          <a:prstGeom prst="rect">
            <a:avLst/>
          </a:prstGeom>
          <a:ln w="9525">
            <a:solidFill>
              <a:srgbClr val="F5C100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91440" marR="1165225" algn="ctr">
              <a:lnSpc>
                <a:spcPct val="100000"/>
              </a:lnSpc>
              <a:spcBef>
                <a:spcPts val="244"/>
              </a:spcBef>
            </a:pPr>
            <a:r>
              <a:rPr sz="2000" b="1" spc="-145" dirty="0">
                <a:solidFill>
                  <a:srgbClr val="FF0000"/>
                </a:solidFill>
                <a:latin typeface="Trebuchet MS"/>
                <a:cs typeface="Trebuchet MS"/>
              </a:rPr>
              <a:t>42 </a:t>
            </a:r>
            <a:r>
              <a:rPr sz="2000" b="1" spc="-110" dirty="0">
                <a:solidFill>
                  <a:srgbClr val="FF0000"/>
                </a:solidFill>
                <a:latin typeface="Trebuchet MS"/>
                <a:cs typeface="Trebuchet MS"/>
              </a:rPr>
              <a:t>секции </a:t>
            </a:r>
            <a:r>
              <a:rPr sz="2000" spc="-35" dirty="0">
                <a:latin typeface="Trebuchet MS"/>
                <a:cs typeface="Trebuchet MS"/>
              </a:rPr>
              <a:t>по </a:t>
            </a:r>
            <a:r>
              <a:rPr sz="2000" spc="-105" dirty="0">
                <a:latin typeface="Trebuchet MS"/>
                <a:cs typeface="Trebuchet MS"/>
              </a:rPr>
              <a:t>мини-футболу, </a:t>
            </a:r>
            <a:r>
              <a:rPr sz="2000" spc="-90" dirty="0">
                <a:latin typeface="Trebuchet MS"/>
                <a:cs typeface="Trebuchet MS"/>
              </a:rPr>
              <a:t>волейболу,  </a:t>
            </a:r>
            <a:r>
              <a:rPr sz="2000" spc="-105" dirty="0" err="1" smtClean="0">
                <a:latin typeface="Trebuchet MS"/>
                <a:cs typeface="Trebuchet MS"/>
              </a:rPr>
              <a:t>баскетболу</a:t>
            </a:r>
            <a:r>
              <a:rPr lang="ru-RU" sz="2000" spc="-105" dirty="0" smtClean="0">
                <a:latin typeface="Trebuchet MS"/>
                <a:cs typeface="Trebuchet MS"/>
              </a:rPr>
              <a:t>, теннису и</a:t>
            </a:r>
            <a:r>
              <a:rPr sz="2000" spc="-105" dirty="0" smtClean="0">
                <a:latin typeface="Trebuchet MS"/>
                <a:cs typeface="Trebuchet MS"/>
              </a:rPr>
              <a:t> </a:t>
            </a:r>
            <a:r>
              <a:rPr sz="2000" spc="-55" dirty="0" err="1" smtClean="0">
                <a:latin typeface="Trebuchet MS"/>
                <a:cs typeface="Trebuchet MS"/>
              </a:rPr>
              <a:t>общей</a:t>
            </a:r>
            <a:r>
              <a:rPr lang="ru-RU" sz="2000" dirty="0">
                <a:latin typeface="Trebuchet MS"/>
                <a:cs typeface="Trebuchet MS"/>
              </a:rPr>
              <a:t> </a:t>
            </a:r>
            <a:r>
              <a:rPr sz="2000" spc="-100" dirty="0" err="1" smtClean="0">
                <a:latin typeface="Trebuchet MS"/>
                <a:cs typeface="Trebuchet MS"/>
              </a:rPr>
              <a:t>физической</a:t>
            </a:r>
            <a:r>
              <a:rPr sz="2000" spc="-100" dirty="0" smtClean="0">
                <a:latin typeface="Trebuchet MS"/>
                <a:cs typeface="Trebuchet MS"/>
              </a:rPr>
              <a:t> </a:t>
            </a:r>
            <a:r>
              <a:rPr sz="2000" spc="-95" dirty="0" err="1" smtClean="0">
                <a:latin typeface="Trebuchet MS"/>
                <a:cs typeface="Trebuchet MS"/>
              </a:rPr>
              <a:t>подготовке</a:t>
            </a:r>
            <a:r>
              <a:rPr lang="ru-RU" sz="2000" spc="-95" dirty="0" smtClean="0">
                <a:latin typeface="Trebuchet MS"/>
                <a:cs typeface="Trebuchet MS"/>
              </a:rPr>
              <a:t>.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55447" y="3525011"/>
            <a:ext cx="5401056" cy="4648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4300" y="3505200"/>
            <a:ext cx="5084064" cy="5654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02819" y="3552812"/>
            <a:ext cx="5305806" cy="3693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02819" y="3552812"/>
            <a:ext cx="5306060" cy="308418"/>
          </a:xfrm>
          <a:prstGeom prst="rect">
            <a:avLst/>
          </a:prstGeom>
          <a:ln w="9525">
            <a:solidFill>
              <a:srgbClr val="F5C10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45"/>
              </a:spcBef>
            </a:pPr>
            <a:r>
              <a:rPr sz="1800" spc="-80" dirty="0">
                <a:latin typeface="Trebuchet MS"/>
                <a:cs typeface="Trebuchet MS"/>
              </a:rPr>
              <a:t>Бесплатные занятия </a:t>
            </a:r>
            <a:r>
              <a:rPr sz="1800" spc="-70" dirty="0" err="1">
                <a:latin typeface="Trebuchet MS"/>
                <a:cs typeface="Trebuchet MS"/>
              </a:rPr>
              <a:t>посещали</a:t>
            </a:r>
            <a:r>
              <a:rPr sz="1800" spc="-70" dirty="0">
                <a:latin typeface="Trebuchet MS"/>
                <a:cs typeface="Trebuchet MS"/>
              </a:rPr>
              <a:t> </a:t>
            </a:r>
            <a:r>
              <a:rPr lang="ru-RU" sz="1800" b="1" spc="-145" dirty="0" smtClean="0">
                <a:solidFill>
                  <a:srgbClr val="FF0000"/>
                </a:solidFill>
                <a:latin typeface="Trebuchet MS"/>
                <a:cs typeface="Trebuchet MS"/>
              </a:rPr>
              <a:t>2364</a:t>
            </a:r>
            <a:r>
              <a:rPr sz="1800" b="1" spc="-310" dirty="0" smtClean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800" b="1" spc="-95" dirty="0">
                <a:solidFill>
                  <a:srgbClr val="FF0000"/>
                </a:solidFill>
                <a:latin typeface="Trebuchet MS"/>
                <a:cs typeface="Trebuchet MS"/>
              </a:rPr>
              <a:t>школьников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676900" y="880872"/>
            <a:ext cx="3334511" cy="341985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658611" y="874775"/>
            <a:ext cx="3412236" cy="345643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724144" y="908685"/>
            <a:ext cx="3240404" cy="33239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724144" y="908685"/>
            <a:ext cx="3240405" cy="3324225"/>
          </a:xfrm>
          <a:custGeom>
            <a:avLst/>
            <a:gdLst/>
            <a:ahLst/>
            <a:cxnLst/>
            <a:rect l="l" t="t" r="r" b="b"/>
            <a:pathLst>
              <a:path w="3240404" h="3324225">
                <a:moveTo>
                  <a:pt x="0" y="3323971"/>
                </a:moveTo>
                <a:lnTo>
                  <a:pt x="3240404" y="3323971"/>
                </a:lnTo>
                <a:lnTo>
                  <a:pt x="3240404" y="0"/>
                </a:lnTo>
                <a:lnTo>
                  <a:pt x="0" y="0"/>
                </a:lnTo>
                <a:lnTo>
                  <a:pt x="0" y="3323971"/>
                </a:lnTo>
                <a:close/>
              </a:path>
            </a:pathLst>
          </a:custGeom>
          <a:ln w="9525">
            <a:solidFill>
              <a:srgbClr val="F5C1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5816472" y="929766"/>
            <a:ext cx="3070860" cy="2967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just">
              <a:lnSpc>
                <a:spcPct val="100000"/>
              </a:lnSpc>
              <a:spcBef>
                <a:spcPts val="100"/>
              </a:spcBef>
            </a:pPr>
            <a:r>
              <a:rPr sz="1600" spc="-50" dirty="0">
                <a:latin typeface="Trebuchet MS"/>
                <a:cs typeface="Trebuchet MS"/>
              </a:rPr>
              <a:t>Проведены </a:t>
            </a:r>
            <a:r>
              <a:rPr sz="1600" b="1" spc="-90" dirty="0">
                <a:solidFill>
                  <a:srgbClr val="FF0000"/>
                </a:solidFill>
                <a:latin typeface="Trebuchet MS"/>
                <a:cs typeface="Trebuchet MS"/>
              </a:rPr>
              <a:t>спортивно-массовые  </a:t>
            </a:r>
            <a:r>
              <a:rPr sz="1600" b="1" spc="-85" dirty="0">
                <a:solidFill>
                  <a:srgbClr val="FF0000"/>
                </a:solidFill>
                <a:latin typeface="Trebuchet MS"/>
                <a:cs typeface="Trebuchet MS"/>
              </a:rPr>
              <a:t>мероприятия </a:t>
            </a:r>
            <a:r>
              <a:rPr sz="1600" spc="-60" dirty="0">
                <a:latin typeface="Trebuchet MS"/>
                <a:cs typeface="Trebuchet MS"/>
              </a:rPr>
              <a:t>в </a:t>
            </a:r>
            <a:r>
              <a:rPr sz="1600" spc="-70" dirty="0">
                <a:latin typeface="Trebuchet MS"/>
                <a:cs typeface="Trebuchet MS"/>
              </a:rPr>
              <a:t>рамках </a:t>
            </a:r>
            <a:r>
              <a:rPr sz="1600" spc="-45" dirty="0">
                <a:latin typeface="Trebuchet MS"/>
                <a:cs typeface="Trebuchet MS"/>
              </a:rPr>
              <a:t>II </a:t>
            </a:r>
            <a:r>
              <a:rPr sz="1600" spc="-75" dirty="0">
                <a:latin typeface="Trebuchet MS"/>
                <a:cs typeface="Trebuchet MS"/>
              </a:rPr>
              <a:t>Фестиваля  </a:t>
            </a:r>
            <a:r>
              <a:rPr sz="1600" spc="-65" dirty="0">
                <a:latin typeface="Trebuchet MS"/>
                <a:cs typeface="Trebuchet MS"/>
              </a:rPr>
              <a:t>школьных спортивных</a:t>
            </a:r>
            <a:r>
              <a:rPr sz="1600" spc="-210" dirty="0">
                <a:latin typeface="Trebuchet MS"/>
                <a:cs typeface="Trebuchet MS"/>
              </a:rPr>
              <a:t> </a:t>
            </a:r>
            <a:r>
              <a:rPr sz="1600" spc="-70" dirty="0">
                <a:latin typeface="Trebuchet MS"/>
                <a:cs typeface="Trebuchet MS"/>
              </a:rPr>
              <a:t>клубов:</a:t>
            </a:r>
            <a:endParaRPr sz="1600" dirty="0">
              <a:latin typeface="Trebuchet MS"/>
              <a:cs typeface="Trebuchet MS"/>
            </a:endParaRPr>
          </a:p>
          <a:p>
            <a:pPr marR="605155">
              <a:lnSpc>
                <a:spcPct val="100000"/>
              </a:lnSpc>
            </a:pPr>
            <a:r>
              <a:rPr sz="1600" spc="-55" dirty="0">
                <a:latin typeface="Trebuchet MS"/>
                <a:cs typeface="Trebuchet MS"/>
              </a:rPr>
              <a:t>Соревнования </a:t>
            </a:r>
            <a:r>
              <a:rPr sz="1600" spc="-30" dirty="0">
                <a:latin typeface="Trebuchet MS"/>
                <a:cs typeface="Trebuchet MS"/>
              </a:rPr>
              <a:t>по </a:t>
            </a:r>
            <a:r>
              <a:rPr sz="1600" spc="-60" dirty="0">
                <a:latin typeface="Trebuchet MS"/>
                <a:cs typeface="Trebuchet MS"/>
              </a:rPr>
              <a:t>волейболу</a:t>
            </a:r>
            <a:r>
              <a:rPr sz="1600" spc="-365" dirty="0">
                <a:latin typeface="Trebuchet MS"/>
                <a:cs typeface="Trebuchet MS"/>
              </a:rPr>
              <a:t> </a:t>
            </a:r>
            <a:r>
              <a:rPr sz="1600" spc="-50" dirty="0">
                <a:latin typeface="Trebuchet MS"/>
                <a:cs typeface="Trebuchet MS"/>
              </a:rPr>
              <a:t>и  пионерболу </a:t>
            </a:r>
            <a:r>
              <a:rPr sz="1600" spc="-70" dirty="0">
                <a:latin typeface="Trebuchet MS"/>
                <a:cs typeface="Trebuchet MS"/>
              </a:rPr>
              <a:t>среди</a:t>
            </a:r>
            <a:r>
              <a:rPr sz="1600" spc="-215" dirty="0">
                <a:latin typeface="Trebuchet MS"/>
                <a:cs typeface="Trebuchet MS"/>
              </a:rPr>
              <a:t> </a:t>
            </a:r>
            <a:r>
              <a:rPr sz="1600" spc="-80" dirty="0">
                <a:latin typeface="Trebuchet MS"/>
                <a:cs typeface="Trebuchet MS"/>
              </a:rPr>
              <a:t>ШСК</a:t>
            </a:r>
            <a:endParaRPr sz="16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r>
              <a:rPr sz="1600" spc="-65" dirty="0">
                <a:latin typeface="Trebuchet MS"/>
                <a:cs typeface="Trebuchet MS"/>
              </a:rPr>
              <a:t>Конкурсно-спортивная</a:t>
            </a:r>
            <a:r>
              <a:rPr sz="1600" spc="-150" dirty="0">
                <a:latin typeface="Trebuchet MS"/>
                <a:cs typeface="Trebuchet MS"/>
              </a:rPr>
              <a:t> </a:t>
            </a:r>
            <a:r>
              <a:rPr sz="1600" spc="-45" dirty="0">
                <a:latin typeface="Trebuchet MS"/>
                <a:cs typeface="Trebuchet MS"/>
              </a:rPr>
              <a:t>программа</a:t>
            </a:r>
            <a:endParaRPr sz="16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r>
              <a:rPr sz="1600" spc="-70" dirty="0">
                <a:latin typeface="Trebuchet MS"/>
                <a:cs typeface="Trebuchet MS"/>
              </a:rPr>
              <a:t>«Веселые</a:t>
            </a:r>
            <a:r>
              <a:rPr sz="1600" spc="-114" dirty="0">
                <a:latin typeface="Trebuchet MS"/>
                <a:cs typeface="Trebuchet MS"/>
              </a:rPr>
              <a:t> </a:t>
            </a:r>
            <a:r>
              <a:rPr sz="1600" spc="-70" dirty="0">
                <a:latin typeface="Trebuchet MS"/>
                <a:cs typeface="Trebuchet MS"/>
              </a:rPr>
              <a:t>старты»</a:t>
            </a:r>
            <a:endParaRPr sz="16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sz="1600" spc="-55" dirty="0">
                <a:latin typeface="Trebuchet MS"/>
                <a:cs typeface="Trebuchet MS"/>
              </a:rPr>
              <a:t>Соревнования </a:t>
            </a:r>
            <a:r>
              <a:rPr sz="1600" spc="-30" dirty="0">
                <a:latin typeface="Trebuchet MS"/>
                <a:cs typeface="Trebuchet MS"/>
              </a:rPr>
              <a:t>по</a:t>
            </a:r>
            <a:r>
              <a:rPr sz="1600" spc="-220" dirty="0">
                <a:latin typeface="Trebuchet MS"/>
                <a:cs typeface="Trebuchet MS"/>
              </a:rPr>
              <a:t> </a:t>
            </a:r>
            <a:r>
              <a:rPr sz="1600" spc="-60" dirty="0">
                <a:latin typeface="Trebuchet MS"/>
                <a:cs typeface="Trebuchet MS"/>
              </a:rPr>
              <a:t>волейболу</a:t>
            </a:r>
            <a:endParaRPr sz="1600" dirty="0">
              <a:latin typeface="Trebuchet MS"/>
              <a:cs typeface="Trebuchet MS"/>
            </a:endParaRPr>
          </a:p>
          <a:p>
            <a:pPr marR="455930">
              <a:lnSpc>
                <a:spcPct val="100000"/>
              </a:lnSpc>
            </a:pPr>
            <a:r>
              <a:rPr sz="1600" spc="-55" dirty="0" err="1" smtClean="0">
                <a:latin typeface="Trebuchet MS"/>
                <a:cs typeface="Trebuchet MS"/>
              </a:rPr>
              <a:t>Соревнования</a:t>
            </a:r>
            <a:r>
              <a:rPr sz="1600" spc="-55" dirty="0" smtClean="0">
                <a:latin typeface="Trebuchet MS"/>
                <a:cs typeface="Trebuchet MS"/>
              </a:rPr>
              <a:t> </a:t>
            </a:r>
            <a:r>
              <a:rPr sz="1600" spc="-30" dirty="0">
                <a:latin typeface="Trebuchet MS"/>
                <a:cs typeface="Trebuchet MS"/>
              </a:rPr>
              <a:t>по</a:t>
            </a:r>
            <a:r>
              <a:rPr sz="1600" spc="-215" dirty="0">
                <a:latin typeface="Trebuchet MS"/>
                <a:cs typeface="Trebuchet MS"/>
              </a:rPr>
              <a:t> </a:t>
            </a:r>
            <a:r>
              <a:rPr sz="1600" spc="-75" dirty="0">
                <a:latin typeface="Trebuchet MS"/>
                <a:cs typeface="Trebuchet MS"/>
              </a:rPr>
              <a:t>мини-футболу  </a:t>
            </a:r>
            <a:r>
              <a:rPr sz="1600" spc="-70" dirty="0">
                <a:latin typeface="Trebuchet MS"/>
                <a:cs typeface="Trebuchet MS"/>
              </a:rPr>
              <a:t>среди</a:t>
            </a:r>
            <a:r>
              <a:rPr sz="1600" spc="-114" dirty="0">
                <a:latin typeface="Trebuchet MS"/>
                <a:cs typeface="Trebuchet MS"/>
              </a:rPr>
              <a:t> </a:t>
            </a:r>
            <a:r>
              <a:rPr sz="1600" spc="-80" dirty="0">
                <a:latin typeface="Trebuchet MS"/>
                <a:cs typeface="Trebuchet MS"/>
              </a:rPr>
              <a:t>ШСК</a:t>
            </a:r>
            <a:endParaRPr sz="1600" dirty="0">
              <a:latin typeface="Trebuchet MS"/>
              <a:cs typeface="Trebuchet M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07504" y="5262257"/>
            <a:ext cx="1187896" cy="117153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3131820" y="4433036"/>
            <a:ext cx="5893435" cy="646430"/>
          </a:xfrm>
          <a:prstGeom prst="rect">
            <a:avLst/>
          </a:prstGeom>
          <a:solidFill>
            <a:srgbClr val="FFFFFF"/>
          </a:solidFill>
          <a:ln w="25400">
            <a:solidFill>
              <a:srgbClr val="DC5823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50"/>
              </a:spcBef>
            </a:pPr>
            <a:r>
              <a:rPr sz="1800" spc="-100" dirty="0">
                <a:latin typeface="Trebuchet MS"/>
                <a:cs typeface="Trebuchet MS"/>
              </a:rPr>
              <a:t>Результаты участия </a:t>
            </a:r>
            <a:r>
              <a:rPr sz="1800" spc="-70" dirty="0">
                <a:latin typeface="Trebuchet MS"/>
                <a:cs typeface="Trebuchet MS"/>
              </a:rPr>
              <a:t>в </a:t>
            </a:r>
            <a:r>
              <a:rPr sz="1800" spc="-85" dirty="0">
                <a:latin typeface="Trebuchet MS"/>
                <a:cs typeface="Trebuchet MS"/>
              </a:rPr>
              <a:t>Всероссийском</a:t>
            </a:r>
            <a:r>
              <a:rPr sz="1800" spc="-225" dirty="0">
                <a:latin typeface="Trebuchet MS"/>
                <a:cs typeface="Trebuchet MS"/>
              </a:rPr>
              <a:t> </a:t>
            </a:r>
            <a:r>
              <a:rPr sz="1800" spc="-100" dirty="0">
                <a:latin typeface="Trebuchet MS"/>
                <a:cs typeface="Trebuchet MS"/>
              </a:rPr>
              <a:t>физкультурно-</a:t>
            </a:r>
            <a:endParaRPr sz="1800" dirty="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1800" spc="-60" dirty="0">
                <a:latin typeface="Trebuchet MS"/>
                <a:cs typeface="Trebuchet MS"/>
              </a:rPr>
              <a:t>спортивном </a:t>
            </a:r>
            <a:r>
              <a:rPr sz="1800" spc="-85" dirty="0">
                <a:latin typeface="Trebuchet MS"/>
                <a:cs typeface="Trebuchet MS"/>
              </a:rPr>
              <a:t>комплексе </a:t>
            </a:r>
            <a:r>
              <a:rPr sz="1800" spc="-160" dirty="0">
                <a:latin typeface="Trebuchet MS"/>
                <a:cs typeface="Trebuchet MS"/>
              </a:rPr>
              <a:t>ГТО </a:t>
            </a:r>
            <a:r>
              <a:rPr sz="1200" spc="-60" dirty="0">
                <a:latin typeface="Trebuchet MS"/>
                <a:cs typeface="Trebuchet MS"/>
              </a:rPr>
              <a:t>(кол-во </a:t>
            </a:r>
            <a:r>
              <a:rPr sz="1200" spc="-55" dirty="0">
                <a:latin typeface="Trebuchet MS"/>
                <a:cs typeface="Trebuchet MS"/>
              </a:rPr>
              <a:t>полученных </a:t>
            </a:r>
            <a:r>
              <a:rPr sz="1200" spc="-45" dirty="0">
                <a:latin typeface="Trebuchet MS"/>
                <a:cs typeface="Trebuchet MS"/>
              </a:rPr>
              <a:t>обучающимися</a:t>
            </a:r>
            <a:r>
              <a:rPr sz="1200" spc="-145" dirty="0">
                <a:latin typeface="Trebuchet MS"/>
                <a:cs typeface="Trebuchet MS"/>
              </a:rPr>
              <a:t> </a:t>
            </a:r>
            <a:r>
              <a:rPr sz="1200" spc="-55" dirty="0">
                <a:latin typeface="Trebuchet MS"/>
                <a:cs typeface="Trebuchet MS"/>
              </a:rPr>
              <a:t>значков)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71220" y="4324845"/>
            <a:ext cx="2379218" cy="86246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559052" y="5317235"/>
            <a:ext cx="697991" cy="107899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371600" y="5257800"/>
            <a:ext cx="602208" cy="984008"/>
          </a:xfrm>
          <a:prstGeom prst="rect">
            <a:avLst/>
          </a:prstGeom>
          <a:solidFill>
            <a:srgbClr val="FF0000"/>
          </a:solidFill>
        </p:spPr>
        <p:txBody>
          <a:bodyPr wrap="square" lIns="0" tIns="0" rIns="0" bIns="0" rtlCol="0"/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17</a:t>
            </a:r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1981200" y="5257800"/>
            <a:ext cx="648119" cy="994725"/>
          </a:xfrm>
          <a:prstGeom prst="rect">
            <a:avLst/>
          </a:prstGeom>
          <a:solidFill>
            <a:srgbClr val="00B050"/>
          </a:solidFill>
        </p:spPr>
        <p:txBody>
          <a:bodyPr wrap="square" lIns="0" tIns="0" rIns="0" bIns="0" rtlCol="0"/>
          <a:lstStyle/>
          <a:p>
            <a:pPr algn="ctr"/>
            <a:endParaRPr lang="ru-RU" dirty="0"/>
          </a:p>
          <a:p>
            <a:pPr algn="ctr"/>
            <a:r>
              <a:rPr lang="ru-RU" dirty="0" smtClean="0"/>
              <a:t>17</a:t>
            </a:r>
            <a:endParaRPr dirty="0"/>
          </a:p>
        </p:txBody>
      </p:sp>
      <p:sp>
        <p:nvSpPr>
          <p:cNvPr id="34" name="object 34"/>
          <p:cNvSpPr txBox="1"/>
          <p:nvPr/>
        </p:nvSpPr>
        <p:spPr>
          <a:xfrm>
            <a:off x="1447801" y="6400800"/>
            <a:ext cx="3810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30" dirty="0" smtClean="0">
                <a:latin typeface="Trebuchet MS"/>
                <a:cs typeface="Trebuchet MS"/>
              </a:rPr>
              <a:t>201</a:t>
            </a:r>
            <a:r>
              <a:rPr lang="ru-RU" sz="1400" spc="-30" dirty="0" smtClean="0">
                <a:latin typeface="Trebuchet MS"/>
                <a:cs typeface="Trebuchet MS"/>
              </a:rPr>
              <a:t>8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33601" y="6400801"/>
            <a:ext cx="533400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</a:pPr>
            <a:r>
              <a:rPr sz="1400" spc="-25" dirty="0" smtClean="0">
                <a:latin typeface="Trebuchet MS"/>
                <a:cs typeface="Trebuchet MS"/>
              </a:rPr>
              <a:t>201</a:t>
            </a:r>
            <a:r>
              <a:rPr lang="ru-RU" sz="1400" spc="-25" dirty="0" smtClean="0">
                <a:latin typeface="Trebuchet MS"/>
                <a:cs typeface="Trebuchet MS"/>
              </a:rPr>
              <a:t>9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429000" y="5206212"/>
            <a:ext cx="1002792" cy="104218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379976" y="5216652"/>
            <a:ext cx="697991" cy="107899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427728" y="5244147"/>
            <a:ext cx="602208" cy="984008"/>
          </a:xfrm>
          <a:prstGeom prst="rect">
            <a:avLst/>
          </a:pr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25</a:t>
            </a:r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5029200" y="5105400"/>
            <a:ext cx="648119" cy="1122755"/>
          </a:xfrm>
          <a:prstGeom prst="rect">
            <a:avLst/>
          </a:pr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 lang="ru-RU" dirty="0"/>
          </a:p>
          <a:p>
            <a:r>
              <a:rPr lang="ru-RU" dirty="0" smtClean="0"/>
              <a:t>    30</a:t>
            </a:r>
            <a:endParaRPr dirty="0"/>
          </a:p>
        </p:txBody>
      </p:sp>
      <p:sp>
        <p:nvSpPr>
          <p:cNvPr id="43" name="object 43"/>
          <p:cNvSpPr txBox="1"/>
          <p:nvPr/>
        </p:nvSpPr>
        <p:spPr>
          <a:xfrm>
            <a:off x="4520565" y="6316167"/>
            <a:ext cx="3854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30" dirty="0" smtClean="0">
                <a:latin typeface="Trebuchet MS"/>
                <a:cs typeface="Trebuchet MS"/>
              </a:rPr>
              <a:t>201</a:t>
            </a:r>
            <a:r>
              <a:rPr lang="ru-RU" sz="1400" spc="-30" dirty="0" smtClean="0">
                <a:latin typeface="Trebuchet MS"/>
                <a:cs typeface="Trebuchet MS"/>
              </a:rPr>
              <a:t>8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525511" y="5228844"/>
            <a:ext cx="697992" cy="107899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162800" y="5105400"/>
            <a:ext cx="602208" cy="1058429"/>
          </a:xfrm>
          <a:prstGeom prst="rect">
            <a:avLst/>
          </a:pr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40</a:t>
            </a:r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7772400" y="5029200"/>
            <a:ext cx="648119" cy="1134629"/>
          </a:xfrm>
          <a:prstGeom prst="rect">
            <a:avLst/>
          </a:pr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45</a:t>
            </a:r>
            <a:endParaRPr dirty="0"/>
          </a:p>
        </p:txBody>
      </p:sp>
      <p:sp>
        <p:nvSpPr>
          <p:cNvPr id="50" name="object 50"/>
          <p:cNvSpPr txBox="1"/>
          <p:nvPr/>
        </p:nvSpPr>
        <p:spPr>
          <a:xfrm>
            <a:off x="7239000" y="6172200"/>
            <a:ext cx="3854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30" dirty="0" smtClean="0">
                <a:latin typeface="Trebuchet MS"/>
                <a:cs typeface="Trebuchet MS"/>
              </a:rPr>
              <a:t>201</a:t>
            </a:r>
            <a:r>
              <a:rPr lang="ru-RU" sz="1400" spc="-30" dirty="0" smtClean="0">
                <a:latin typeface="Trebuchet MS"/>
                <a:cs typeface="Trebuchet MS"/>
              </a:rPr>
              <a:t>8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082285" y="5117045"/>
            <a:ext cx="1080516" cy="113135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5105400" y="6324600"/>
            <a:ext cx="381000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</a:pPr>
            <a:r>
              <a:rPr sz="1400" spc="-25" dirty="0" smtClean="0">
                <a:latin typeface="Trebuchet MS"/>
                <a:cs typeface="Trebuchet MS"/>
              </a:rPr>
              <a:t>201</a:t>
            </a:r>
            <a:r>
              <a:rPr lang="ru-RU" sz="1400" spc="-25" dirty="0" smtClean="0">
                <a:latin typeface="Trebuchet MS"/>
                <a:cs typeface="Trebuchet MS"/>
              </a:rPr>
              <a:t>9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7848600" y="6172200"/>
            <a:ext cx="685800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</a:pPr>
            <a:r>
              <a:rPr sz="1400" spc="-25" dirty="0" smtClean="0">
                <a:latin typeface="Trebuchet MS"/>
                <a:cs typeface="Trebuchet MS"/>
              </a:rPr>
              <a:t>201</a:t>
            </a:r>
            <a:r>
              <a:rPr lang="ru-RU" sz="1400" spc="-25" dirty="0" smtClean="0">
                <a:latin typeface="Trebuchet MS"/>
                <a:cs typeface="Trebuchet MS"/>
              </a:rPr>
              <a:t>9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44" name="object 33"/>
          <p:cNvSpPr/>
          <p:nvPr/>
        </p:nvSpPr>
        <p:spPr>
          <a:xfrm>
            <a:off x="2667000" y="5105400"/>
            <a:ext cx="648119" cy="1147125"/>
          </a:xfrm>
          <a:prstGeom prst="rect">
            <a:avLst/>
          </a:prstGeom>
          <a:solidFill>
            <a:srgbClr val="00B050"/>
          </a:solidFill>
        </p:spPr>
        <p:txBody>
          <a:bodyPr wrap="square" lIns="0" tIns="0" rIns="0" bIns="0" rtlCol="0"/>
          <a:lstStyle/>
          <a:p>
            <a:pPr algn="ctr"/>
            <a:endParaRPr lang="ru-RU" dirty="0"/>
          </a:p>
          <a:p>
            <a:pPr algn="ctr"/>
            <a:r>
              <a:rPr lang="ru-RU" dirty="0" smtClean="0"/>
              <a:t>23</a:t>
            </a:r>
            <a:endParaRPr dirty="0"/>
          </a:p>
        </p:txBody>
      </p:sp>
      <p:sp>
        <p:nvSpPr>
          <p:cNvPr id="45" name="object 21"/>
          <p:cNvSpPr txBox="1"/>
          <p:nvPr/>
        </p:nvSpPr>
        <p:spPr>
          <a:xfrm>
            <a:off x="2667000" y="6400800"/>
            <a:ext cx="54762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45" dirty="0" smtClean="0">
                <a:solidFill>
                  <a:srgbClr val="001F5F"/>
                </a:solidFill>
                <a:latin typeface="Trebuchet MS"/>
                <a:cs typeface="Trebuchet MS"/>
              </a:rPr>
              <a:t>20</a:t>
            </a:r>
            <a:r>
              <a:rPr lang="ru-RU" sz="1400" b="1" spc="-145" dirty="0" smtClean="0">
                <a:solidFill>
                  <a:srgbClr val="001F5F"/>
                </a:solidFill>
                <a:latin typeface="Trebuchet MS"/>
                <a:cs typeface="Trebuchet MS"/>
              </a:rPr>
              <a:t>20</a:t>
            </a:r>
            <a:endParaRPr sz="14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694419" y="112776"/>
            <a:ext cx="449579" cy="845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-128084" y="212136"/>
            <a:ext cx="8542019" cy="647100"/>
          </a:xfrm>
          <a:prstGeom prst="rect">
            <a:avLst/>
          </a:prstGeom>
        </p:spPr>
        <p:txBody>
          <a:bodyPr vert="horz" wrap="square" lIns="0" tIns="153162" rIns="0" bIns="0" rtlCol="0">
            <a:spAutoFit/>
          </a:bodyPr>
          <a:lstStyle/>
          <a:p>
            <a:pPr marL="728980" algn="ctr">
              <a:lnSpc>
                <a:spcPct val="100000"/>
              </a:lnSpc>
              <a:spcBef>
                <a:spcPts val="100"/>
              </a:spcBef>
            </a:pPr>
            <a:r>
              <a:rPr sz="3200" spc="-140" dirty="0"/>
              <a:t>Национальный </a:t>
            </a:r>
            <a:r>
              <a:rPr sz="3200" spc="-185" dirty="0"/>
              <a:t>проект </a:t>
            </a:r>
            <a:r>
              <a:rPr sz="3200" spc="-175" dirty="0"/>
              <a:t>«Развитие</a:t>
            </a:r>
            <a:r>
              <a:rPr sz="3200" spc="-305" dirty="0"/>
              <a:t> </a:t>
            </a:r>
            <a:r>
              <a:rPr sz="3200" spc="-145" dirty="0"/>
              <a:t>образования»</a:t>
            </a:r>
          </a:p>
        </p:txBody>
      </p:sp>
      <p:sp>
        <p:nvSpPr>
          <p:cNvPr id="5" name="object 5"/>
          <p:cNvSpPr/>
          <p:nvPr/>
        </p:nvSpPr>
        <p:spPr>
          <a:xfrm>
            <a:off x="473963" y="2304288"/>
            <a:ext cx="4850892" cy="27081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1856" y="2215895"/>
            <a:ext cx="5010912" cy="29184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0700" y="2331847"/>
            <a:ext cx="4756277" cy="26130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20700" y="2331847"/>
            <a:ext cx="4756785" cy="2613025"/>
          </a:xfrm>
          <a:prstGeom prst="rect">
            <a:avLst/>
          </a:prstGeom>
          <a:ln w="9525">
            <a:solidFill>
              <a:srgbClr val="DC541E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91440" marR="198120">
              <a:lnSpc>
                <a:spcPct val="90000"/>
              </a:lnSpc>
              <a:spcBef>
                <a:spcPts val="200"/>
              </a:spcBef>
            </a:pPr>
            <a:r>
              <a:rPr sz="2600" b="1" spc="-155" dirty="0">
                <a:solidFill>
                  <a:srgbClr val="FF0000"/>
                </a:solidFill>
                <a:latin typeface="Trebuchet MS"/>
                <a:cs typeface="Trebuchet MS"/>
              </a:rPr>
              <a:t>Задача: </a:t>
            </a:r>
            <a:r>
              <a:rPr sz="2600" spc="-95" dirty="0">
                <a:latin typeface="Trebuchet MS"/>
                <a:cs typeface="Trebuchet MS"/>
              </a:rPr>
              <a:t>создание</a:t>
            </a:r>
            <a:r>
              <a:rPr sz="2600" spc="-310" dirty="0">
                <a:latin typeface="Trebuchet MS"/>
                <a:cs typeface="Trebuchet MS"/>
              </a:rPr>
              <a:t> </a:t>
            </a:r>
            <a:r>
              <a:rPr sz="2600" spc="-85" dirty="0">
                <a:latin typeface="Trebuchet MS"/>
                <a:cs typeface="Trebuchet MS"/>
              </a:rPr>
              <a:t>современной  </a:t>
            </a:r>
            <a:r>
              <a:rPr sz="2600" spc="-80" dirty="0">
                <a:latin typeface="Trebuchet MS"/>
                <a:cs typeface="Trebuchet MS"/>
              </a:rPr>
              <a:t>и безопасной </a:t>
            </a:r>
            <a:r>
              <a:rPr sz="2600" spc="-105" dirty="0">
                <a:latin typeface="Trebuchet MS"/>
                <a:cs typeface="Trebuchet MS"/>
              </a:rPr>
              <a:t>цифровой  </a:t>
            </a:r>
            <a:r>
              <a:rPr sz="2600" spc="-95" dirty="0">
                <a:latin typeface="Trebuchet MS"/>
                <a:cs typeface="Trebuchet MS"/>
              </a:rPr>
              <a:t>образовательной </a:t>
            </a:r>
            <a:r>
              <a:rPr sz="2600" spc="-145" dirty="0">
                <a:latin typeface="Trebuchet MS"/>
                <a:cs typeface="Trebuchet MS"/>
              </a:rPr>
              <a:t>среды,  </a:t>
            </a:r>
            <a:r>
              <a:rPr sz="2600" spc="-100" dirty="0">
                <a:latin typeface="Trebuchet MS"/>
                <a:cs typeface="Trebuchet MS"/>
              </a:rPr>
              <a:t>обеспечивающей высокое  </a:t>
            </a:r>
            <a:r>
              <a:rPr sz="2600" spc="-130" dirty="0">
                <a:latin typeface="Trebuchet MS"/>
                <a:cs typeface="Trebuchet MS"/>
              </a:rPr>
              <a:t>качество </a:t>
            </a:r>
            <a:r>
              <a:rPr sz="2600" spc="-80" dirty="0">
                <a:latin typeface="Trebuchet MS"/>
                <a:cs typeface="Trebuchet MS"/>
              </a:rPr>
              <a:t>и </a:t>
            </a:r>
            <a:r>
              <a:rPr sz="2600" spc="-114" dirty="0">
                <a:latin typeface="Trebuchet MS"/>
                <a:cs typeface="Trebuchet MS"/>
              </a:rPr>
              <a:t>доступность  </a:t>
            </a:r>
            <a:r>
              <a:rPr sz="2600" spc="-80" dirty="0">
                <a:latin typeface="Trebuchet MS"/>
                <a:cs typeface="Trebuchet MS"/>
              </a:rPr>
              <a:t>образования </a:t>
            </a:r>
            <a:r>
              <a:rPr sz="2600" spc="-160" dirty="0">
                <a:latin typeface="Trebuchet MS"/>
                <a:cs typeface="Trebuchet MS"/>
              </a:rPr>
              <a:t>всех </a:t>
            </a:r>
            <a:r>
              <a:rPr sz="2600" spc="-80" dirty="0">
                <a:latin typeface="Trebuchet MS"/>
                <a:cs typeface="Trebuchet MS"/>
              </a:rPr>
              <a:t>видов</a:t>
            </a:r>
            <a:r>
              <a:rPr sz="2600" spc="-375" dirty="0">
                <a:latin typeface="Trebuchet MS"/>
                <a:cs typeface="Trebuchet MS"/>
              </a:rPr>
              <a:t> </a:t>
            </a:r>
            <a:r>
              <a:rPr sz="2600" spc="-80" dirty="0">
                <a:latin typeface="Trebuchet MS"/>
                <a:cs typeface="Trebuchet MS"/>
              </a:rPr>
              <a:t>и</a:t>
            </a:r>
            <a:endParaRPr sz="2600">
              <a:latin typeface="Trebuchet MS"/>
              <a:cs typeface="Trebuchet MS"/>
            </a:endParaRPr>
          </a:p>
          <a:p>
            <a:pPr marL="91440">
              <a:lnSpc>
                <a:spcPts val="2810"/>
              </a:lnSpc>
            </a:pPr>
            <a:r>
              <a:rPr sz="2600" spc="-85" dirty="0">
                <a:latin typeface="Trebuchet MS"/>
                <a:cs typeface="Trebuchet MS"/>
              </a:rPr>
              <a:t>уровней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048625" y="981011"/>
            <a:ext cx="720725" cy="7191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71856" y="1192148"/>
            <a:ext cx="7091680" cy="1016000"/>
          </a:xfrm>
          <a:prstGeom prst="rect">
            <a:avLst/>
          </a:prstGeom>
          <a:solidFill>
            <a:srgbClr val="FFFFFF"/>
          </a:solidFill>
          <a:ln w="25400">
            <a:solidFill>
              <a:srgbClr val="DC5823"/>
            </a:solidFill>
          </a:ln>
        </p:spPr>
        <p:txBody>
          <a:bodyPr vert="horz" wrap="square" lIns="0" tIns="2159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70"/>
              </a:spcBef>
            </a:pPr>
            <a:r>
              <a:rPr sz="3000" b="1" spc="-175" dirty="0">
                <a:solidFill>
                  <a:srgbClr val="FF0000"/>
                </a:solidFill>
                <a:latin typeface="Trebuchet MS"/>
                <a:cs typeface="Trebuchet MS"/>
              </a:rPr>
              <a:t>Федеральный</a:t>
            </a:r>
            <a:r>
              <a:rPr sz="3000" b="1" spc="-21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000" b="1" spc="-185" dirty="0">
                <a:solidFill>
                  <a:srgbClr val="FF0000"/>
                </a:solidFill>
                <a:latin typeface="Trebuchet MS"/>
                <a:cs typeface="Trebuchet MS"/>
              </a:rPr>
              <a:t>проект</a:t>
            </a:r>
            <a:endParaRPr sz="3000">
              <a:latin typeface="Trebuchet MS"/>
              <a:cs typeface="Trebuchet MS"/>
            </a:endParaRPr>
          </a:p>
          <a:p>
            <a:pPr marL="91440">
              <a:lnSpc>
                <a:spcPct val="100000"/>
              </a:lnSpc>
            </a:pPr>
            <a:r>
              <a:rPr sz="3000" spc="-130" dirty="0">
                <a:latin typeface="Trebuchet MS"/>
                <a:cs typeface="Trebuchet MS"/>
              </a:rPr>
              <a:t>«Цифровая</a:t>
            </a:r>
            <a:r>
              <a:rPr sz="3000" spc="-229" dirty="0">
                <a:latin typeface="Trebuchet MS"/>
                <a:cs typeface="Trebuchet MS"/>
              </a:rPr>
              <a:t> </a:t>
            </a:r>
            <a:r>
              <a:rPr sz="3000" spc="-120" dirty="0">
                <a:latin typeface="Trebuchet MS"/>
                <a:cs typeface="Trebuchet MS"/>
              </a:rPr>
              <a:t>школа»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580126" y="2983610"/>
            <a:ext cx="3263137" cy="13020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694419" y="39623"/>
            <a:ext cx="449579" cy="845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83848" y="291079"/>
            <a:ext cx="8170406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75" dirty="0"/>
              <a:t>Проект </a:t>
            </a:r>
            <a:r>
              <a:rPr sz="4400" spc="-160" dirty="0"/>
              <a:t>«Цифровая</a:t>
            </a:r>
            <a:r>
              <a:rPr sz="4400" spc="-305" dirty="0"/>
              <a:t> </a:t>
            </a:r>
            <a:r>
              <a:rPr sz="4400" spc="-160" dirty="0"/>
              <a:t>школа»</a:t>
            </a:r>
          </a:p>
        </p:txBody>
      </p:sp>
      <p:sp>
        <p:nvSpPr>
          <p:cNvPr id="5" name="object 5"/>
          <p:cNvSpPr/>
          <p:nvPr/>
        </p:nvSpPr>
        <p:spPr>
          <a:xfrm>
            <a:off x="8048625" y="981011"/>
            <a:ext cx="720725" cy="719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3608" y="1092708"/>
            <a:ext cx="7042404" cy="17297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1708" y="1153667"/>
            <a:ext cx="6557772" cy="16626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20725" y="1120647"/>
            <a:ext cx="6947661" cy="16344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20725" y="1120647"/>
            <a:ext cx="6948170" cy="1634489"/>
          </a:xfrm>
          <a:custGeom>
            <a:avLst/>
            <a:gdLst/>
            <a:ahLst/>
            <a:cxnLst/>
            <a:rect l="l" t="t" r="r" b="b"/>
            <a:pathLst>
              <a:path w="6948170" h="1634489">
                <a:moveTo>
                  <a:pt x="272415" y="0"/>
                </a:moveTo>
                <a:lnTo>
                  <a:pt x="6947661" y="0"/>
                </a:lnTo>
                <a:lnTo>
                  <a:pt x="6947661" y="1362075"/>
                </a:lnTo>
                <a:lnTo>
                  <a:pt x="6943270" y="1411053"/>
                </a:lnTo>
                <a:lnTo>
                  <a:pt x="6930609" y="1457147"/>
                </a:lnTo>
                <a:lnTo>
                  <a:pt x="6910451" y="1499587"/>
                </a:lnTo>
                <a:lnTo>
                  <a:pt x="6883566" y="1537606"/>
                </a:lnTo>
                <a:lnTo>
                  <a:pt x="6850726" y="1570436"/>
                </a:lnTo>
                <a:lnTo>
                  <a:pt x="6812703" y="1597307"/>
                </a:lnTo>
                <a:lnTo>
                  <a:pt x="6770268" y="1617452"/>
                </a:lnTo>
                <a:lnTo>
                  <a:pt x="6724192" y="1630102"/>
                </a:lnTo>
                <a:lnTo>
                  <a:pt x="6675247" y="1634489"/>
                </a:lnTo>
                <a:lnTo>
                  <a:pt x="0" y="1634489"/>
                </a:lnTo>
                <a:lnTo>
                  <a:pt x="0" y="272414"/>
                </a:lnTo>
                <a:lnTo>
                  <a:pt x="4389" y="223469"/>
                </a:lnTo>
                <a:lnTo>
                  <a:pt x="17043" y="177393"/>
                </a:lnTo>
                <a:lnTo>
                  <a:pt x="37194" y="134958"/>
                </a:lnTo>
                <a:lnTo>
                  <a:pt x="64070" y="96935"/>
                </a:lnTo>
                <a:lnTo>
                  <a:pt x="96904" y="64095"/>
                </a:lnTo>
                <a:lnTo>
                  <a:pt x="134924" y="37211"/>
                </a:lnTo>
                <a:lnTo>
                  <a:pt x="177363" y="17052"/>
                </a:lnTo>
                <a:lnTo>
                  <a:pt x="223449" y="4391"/>
                </a:lnTo>
                <a:lnTo>
                  <a:pt x="272415" y="0"/>
                </a:lnTo>
                <a:close/>
              </a:path>
            </a:pathLst>
          </a:custGeom>
          <a:ln w="9525">
            <a:solidFill>
              <a:srgbClr val="4E69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79449" y="1218691"/>
            <a:ext cx="6174105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90" dirty="0">
                <a:latin typeface="Trebuchet MS"/>
                <a:cs typeface="Trebuchet MS"/>
              </a:rPr>
              <a:t>Все </a:t>
            </a:r>
            <a:r>
              <a:rPr sz="1800" spc="-65" dirty="0">
                <a:latin typeface="Trebuchet MS"/>
                <a:cs typeface="Trebuchet MS"/>
              </a:rPr>
              <a:t>образовательные </a:t>
            </a:r>
            <a:r>
              <a:rPr sz="1800" spc="-80" dirty="0" err="1">
                <a:latin typeface="Trebuchet MS"/>
                <a:cs typeface="Trebuchet MS"/>
              </a:rPr>
              <a:t>учреждения</a:t>
            </a:r>
            <a:r>
              <a:rPr sz="1800" spc="-80" dirty="0">
                <a:latin typeface="Trebuchet MS"/>
                <a:cs typeface="Trebuchet MS"/>
              </a:rPr>
              <a:t> </a:t>
            </a:r>
            <a:r>
              <a:rPr lang="ru-RU" spc="-75" dirty="0" smtClean="0">
                <a:latin typeface="Trebuchet MS"/>
                <a:cs typeface="Trebuchet MS"/>
              </a:rPr>
              <a:t>района</a:t>
            </a:r>
            <a:r>
              <a:rPr sz="1800" spc="-75" dirty="0" smtClean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реализуют  </a:t>
            </a:r>
            <a:r>
              <a:rPr sz="1800" spc="-90" dirty="0">
                <a:latin typeface="Trebuchet MS"/>
                <a:cs typeface="Trebuchet MS"/>
              </a:rPr>
              <a:t>государственные </a:t>
            </a:r>
            <a:r>
              <a:rPr sz="1800" spc="-65" dirty="0">
                <a:latin typeface="Trebuchet MS"/>
                <a:cs typeface="Trebuchet MS"/>
              </a:rPr>
              <a:t>(муниципальные) </a:t>
            </a:r>
            <a:r>
              <a:rPr sz="1800" spc="-105" dirty="0">
                <a:latin typeface="Trebuchet MS"/>
                <a:cs typeface="Trebuchet MS"/>
              </a:rPr>
              <a:t>услуги </a:t>
            </a:r>
            <a:r>
              <a:rPr sz="1800" spc="-70" dirty="0">
                <a:latin typeface="Trebuchet MS"/>
                <a:cs typeface="Trebuchet MS"/>
              </a:rPr>
              <a:t>в электронном</a:t>
            </a:r>
            <a:r>
              <a:rPr sz="1800" spc="-310" dirty="0">
                <a:latin typeface="Trebuchet MS"/>
                <a:cs typeface="Trebuchet MS"/>
              </a:rPr>
              <a:t> </a:t>
            </a:r>
            <a:r>
              <a:rPr sz="1800" spc="-65" dirty="0">
                <a:latin typeface="Trebuchet MS"/>
                <a:cs typeface="Trebuchet MS"/>
              </a:rPr>
              <a:t>виде  </a:t>
            </a:r>
            <a:r>
              <a:rPr sz="1800" spc="-75" dirty="0">
                <a:latin typeface="Trebuchet MS"/>
                <a:cs typeface="Trebuchet MS"/>
              </a:rPr>
              <a:t>посредством </a:t>
            </a:r>
            <a:r>
              <a:rPr sz="1800" spc="-85" dirty="0">
                <a:latin typeface="Trebuchet MS"/>
                <a:cs typeface="Trebuchet MS"/>
              </a:rPr>
              <a:t>федеральной государственной </a:t>
            </a:r>
            <a:r>
              <a:rPr sz="1800" spc="-60" dirty="0">
                <a:latin typeface="Trebuchet MS"/>
                <a:cs typeface="Trebuchet MS"/>
              </a:rPr>
              <a:t>информационной  </a:t>
            </a:r>
            <a:r>
              <a:rPr sz="1800" spc="-90" dirty="0">
                <a:latin typeface="Trebuchet MS"/>
                <a:cs typeface="Trebuchet MS"/>
              </a:rPr>
              <a:t>системы </a:t>
            </a:r>
            <a:r>
              <a:rPr sz="1800" b="1" spc="-95" dirty="0">
                <a:solidFill>
                  <a:srgbClr val="FF0000"/>
                </a:solidFill>
                <a:latin typeface="Trebuchet MS"/>
                <a:cs typeface="Trebuchet MS"/>
              </a:rPr>
              <a:t>«Единый </a:t>
            </a:r>
            <a:r>
              <a:rPr sz="1800" b="1" spc="-105" dirty="0">
                <a:solidFill>
                  <a:srgbClr val="FF0000"/>
                </a:solidFill>
                <a:latin typeface="Trebuchet MS"/>
                <a:cs typeface="Trebuchet MS"/>
              </a:rPr>
              <a:t>портал </a:t>
            </a:r>
            <a:r>
              <a:rPr sz="1800" b="1" spc="-130" dirty="0">
                <a:solidFill>
                  <a:srgbClr val="FF0000"/>
                </a:solidFill>
                <a:latin typeface="Trebuchet MS"/>
                <a:cs typeface="Trebuchet MS"/>
              </a:rPr>
              <a:t>государственных </a:t>
            </a:r>
            <a:r>
              <a:rPr sz="1800" b="1" spc="-80" dirty="0">
                <a:solidFill>
                  <a:srgbClr val="FF0000"/>
                </a:solidFill>
                <a:latin typeface="Trebuchet MS"/>
                <a:cs typeface="Trebuchet MS"/>
              </a:rPr>
              <a:t>и</a:t>
            </a:r>
            <a:r>
              <a:rPr sz="1800" b="1" spc="-28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800" b="1" spc="-90" dirty="0">
                <a:solidFill>
                  <a:srgbClr val="FF0000"/>
                </a:solidFill>
                <a:latin typeface="Trebuchet MS"/>
                <a:cs typeface="Trebuchet MS"/>
              </a:rPr>
              <a:t>муниципальных  </a:t>
            </a:r>
            <a:r>
              <a:rPr sz="1800" b="1" spc="-145" dirty="0">
                <a:solidFill>
                  <a:srgbClr val="FF0000"/>
                </a:solidFill>
                <a:latin typeface="Trebuchet MS"/>
                <a:cs typeface="Trebuchet MS"/>
              </a:rPr>
              <a:t>услуг»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825240" y="3226307"/>
            <a:ext cx="4666488" cy="14218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49623" y="3270503"/>
            <a:ext cx="4363212" cy="13883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72991" y="3253104"/>
            <a:ext cx="4572000" cy="13280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872991" y="3253104"/>
            <a:ext cx="4572000" cy="1328420"/>
          </a:xfrm>
          <a:custGeom>
            <a:avLst/>
            <a:gdLst/>
            <a:ahLst/>
            <a:cxnLst/>
            <a:rect l="l" t="t" r="r" b="b"/>
            <a:pathLst>
              <a:path w="4572000" h="1328420">
                <a:moveTo>
                  <a:pt x="221361" y="0"/>
                </a:moveTo>
                <a:lnTo>
                  <a:pt x="4572000" y="0"/>
                </a:lnTo>
                <a:lnTo>
                  <a:pt x="4572000" y="1106678"/>
                </a:lnTo>
                <a:lnTo>
                  <a:pt x="4567504" y="1151303"/>
                </a:lnTo>
                <a:lnTo>
                  <a:pt x="4554610" y="1192861"/>
                </a:lnTo>
                <a:lnTo>
                  <a:pt x="4534207" y="1230463"/>
                </a:lnTo>
                <a:lnTo>
                  <a:pt x="4507182" y="1263221"/>
                </a:lnTo>
                <a:lnTo>
                  <a:pt x="4474424" y="1290246"/>
                </a:lnTo>
                <a:lnTo>
                  <a:pt x="4436822" y="1310649"/>
                </a:lnTo>
                <a:lnTo>
                  <a:pt x="4395264" y="1323543"/>
                </a:lnTo>
                <a:lnTo>
                  <a:pt x="4350639" y="1328039"/>
                </a:lnTo>
                <a:lnTo>
                  <a:pt x="0" y="1328039"/>
                </a:lnTo>
                <a:lnTo>
                  <a:pt x="0" y="221361"/>
                </a:lnTo>
                <a:lnTo>
                  <a:pt x="4495" y="176735"/>
                </a:lnTo>
                <a:lnTo>
                  <a:pt x="17389" y="135177"/>
                </a:lnTo>
                <a:lnTo>
                  <a:pt x="37792" y="97575"/>
                </a:lnTo>
                <a:lnTo>
                  <a:pt x="64817" y="64817"/>
                </a:lnTo>
                <a:lnTo>
                  <a:pt x="97575" y="37792"/>
                </a:lnTo>
                <a:lnTo>
                  <a:pt x="135177" y="17389"/>
                </a:lnTo>
                <a:lnTo>
                  <a:pt x="176735" y="4495"/>
                </a:lnTo>
                <a:lnTo>
                  <a:pt x="221361" y="0"/>
                </a:lnTo>
                <a:close/>
              </a:path>
            </a:pathLst>
          </a:custGeom>
          <a:ln w="9524">
            <a:solidFill>
              <a:srgbClr val="DC541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017390" y="3336416"/>
            <a:ext cx="3977004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latin typeface="Trebuchet MS"/>
                <a:cs typeface="Trebuchet MS"/>
              </a:rPr>
              <a:t>Одно </a:t>
            </a:r>
            <a:r>
              <a:rPr sz="1800" spc="-60" dirty="0">
                <a:latin typeface="Trebuchet MS"/>
                <a:cs typeface="Trebuchet MS"/>
              </a:rPr>
              <a:t>из </a:t>
            </a:r>
            <a:r>
              <a:rPr sz="1800" spc="-75" dirty="0">
                <a:latin typeface="Trebuchet MS"/>
                <a:cs typeface="Trebuchet MS"/>
              </a:rPr>
              <a:t>приоритетных </a:t>
            </a:r>
            <a:r>
              <a:rPr sz="1800" spc="-65" dirty="0">
                <a:latin typeface="Trebuchet MS"/>
                <a:cs typeface="Trebuchet MS"/>
              </a:rPr>
              <a:t>направлений  </a:t>
            </a:r>
            <a:r>
              <a:rPr sz="1800" spc="-60" dirty="0">
                <a:latin typeface="Trebuchet MS"/>
                <a:cs typeface="Trebuchet MS"/>
              </a:rPr>
              <a:t>работы </a:t>
            </a:r>
            <a:r>
              <a:rPr sz="1800" spc="-70" dirty="0">
                <a:latin typeface="Trebuchet MS"/>
                <a:cs typeface="Trebuchet MS"/>
              </a:rPr>
              <a:t>Электронной </a:t>
            </a:r>
            <a:r>
              <a:rPr sz="1800" spc="-75" dirty="0">
                <a:latin typeface="Trebuchet MS"/>
                <a:cs typeface="Trebuchet MS"/>
              </a:rPr>
              <a:t>школы </a:t>
            </a:r>
            <a:r>
              <a:rPr sz="1800" spc="-110" dirty="0">
                <a:latin typeface="Trebuchet MS"/>
                <a:cs typeface="Trebuchet MS"/>
              </a:rPr>
              <a:t>- </a:t>
            </a:r>
            <a:r>
              <a:rPr sz="1800" b="1" spc="-114" dirty="0">
                <a:solidFill>
                  <a:srgbClr val="FF0000"/>
                </a:solidFill>
                <a:latin typeface="Trebuchet MS"/>
                <a:cs typeface="Trebuchet MS"/>
              </a:rPr>
              <a:t>ведение  электронного </a:t>
            </a:r>
            <a:r>
              <a:rPr sz="1800" b="1" spc="-95" dirty="0">
                <a:solidFill>
                  <a:srgbClr val="FF0000"/>
                </a:solidFill>
                <a:latin typeface="Trebuchet MS"/>
                <a:cs typeface="Trebuchet MS"/>
              </a:rPr>
              <a:t>дневника </a:t>
            </a:r>
            <a:r>
              <a:rPr sz="1800" b="1" spc="-80" dirty="0">
                <a:solidFill>
                  <a:srgbClr val="FF0000"/>
                </a:solidFill>
                <a:latin typeface="Trebuchet MS"/>
                <a:cs typeface="Trebuchet MS"/>
              </a:rPr>
              <a:t>и</a:t>
            </a:r>
            <a:r>
              <a:rPr sz="1800" b="1" spc="-29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800" b="1" spc="-114" dirty="0">
                <a:solidFill>
                  <a:srgbClr val="FF0000"/>
                </a:solidFill>
                <a:latin typeface="Trebuchet MS"/>
                <a:cs typeface="Trebuchet MS"/>
              </a:rPr>
              <a:t>электронного  </a:t>
            </a:r>
            <a:r>
              <a:rPr sz="1800" b="1" spc="-95" dirty="0">
                <a:solidFill>
                  <a:srgbClr val="FF0000"/>
                </a:solidFill>
                <a:latin typeface="Trebuchet MS"/>
                <a:cs typeface="Trebuchet MS"/>
              </a:rPr>
              <a:t>журнала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02563" y="5058155"/>
            <a:ext cx="4666488" cy="14218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25423" y="5102352"/>
            <a:ext cx="4346448" cy="138836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49363" y="5085207"/>
            <a:ext cx="4571936" cy="13280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49363" y="5085207"/>
            <a:ext cx="4572000" cy="1328420"/>
          </a:xfrm>
          <a:custGeom>
            <a:avLst/>
            <a:gdLst/>
            <a:ahLst/>
            <a:cxnLst/>
            <a:rect l="l" t="t" r="r" b="b"/>
            <a:pathLst>
              <a:path w="4572000" h="1328420">
                <a:moveTo>
                  <a:pt x="221335" y="0"/>
                </a:moveTo>
                <a:lnTo>
                  <a:pt x="4571936" y="0"/>
                </a:lnTo>
                <a:lnTo>
                  <a:pt x="4571936" y="1106652"/>
                </a:lnTo>
                <a:lnTo>
                  <a:pt x="4567441" y="1151262"/>
                </a:lnTo>
                <a:lnTo>
                  <a:pt x="4554549" y="1192812"/>
                </a:lnTo>
                <a:lnTo>
                  <a:pt x="4534150" y="1230411"/>
                </a:lnTo>
                <a:lnTo>
                  <a:pt x="4507134" y="1263170"/>
                </a:lnTo>
                <a:lnTo>
                  <a:pt x="4474392" y="1290198"/>
                </a:lnTo>
                <a:lnTo>
                  <a:pt x="4436812" y="1310606"/>
                </a:lnTo>
                <a:lnTo>
                  <a:pt x="4395285" y="1323504"/>
                </a:lnTo>
                <a:lnTo>
                  <a:pt x="4350702" y="1328000"/>
                </a:lnTo>
                <a:lnTo>
                  <a:pt x="0" y="1328000"/>
                </a:lnTo>
                <a:lnTo>
                  <a:pt x="0" y="221361"/>
                </a:lnTo>
                <a:lnTo>
                  <a:pt x="4496" y="176735"/>
                </a:lnTo>
                <a:lnTo>
                  <a:pt x="17394" y="135177"/>
                </a:lnTo>
                <a:lnTo>
                  <a:pt x="37801" y="97575"/>
                </a:lnTo>
                <a:lnTo>
                  <a:pt x="64828" y="64817"/>
                </a:lnTo>
                <a:lnTo>
                  <a:pt x="97585" y="37792"/>
                </a:lnTo>
                <a:lnTo>
                  <a:pt x="135182" y="17389"/>
                </a:lnTo>
                <a:lnTo>
                  <a:pt x="176729" y="4495"/>
                </a:lnTo>
                <a:lnTo>
                  <a:pt x="221335" y="0"/>
                </a:lnTo>
                <a:close/>
              </a:path>
            </a:pathLst>
          </a:custGeom>
          <a:ln w="9524">
            <a:solidFill>
              <a:srgbClr val="9395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93165" y="5169153"/>
            <a:ext cx="395859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800" spc="-70" dirty="0" smtClean="0">
                <a:latin typeface="Trebuchet MS"/>
                <a:cs typeface="Trebuchet MS"/>
              </a:rPr>
              <a:t>Задача: в</a:t>
            </a:r>
            <a:r>
              <a:rPr sz="1800" spc="-70" dirty="0" err="1" smtClean="0">
                <a:latin typeface="Trebuchet MS"/>
                <a:cs typeface="Trebuchet MS"/>
              </a:rPr>
              <a:t>ведение</a:t>
            </a:r>
            <a:r>
              <a:rPr sz="1800" spc="-70" dirty="0" smtClean="0">
                <a:latin typeface="Trebuchet MS"/>
                <a:cs typeface="Trebuchet MS"/>
              </a:rPr>
              <a:t> </a:t>
            </a:r>
            <a:r>
              <a:rPr sz="1800" spc="-70" dirty="0">
                <a:latin typeface="Trebuchet MS"/>
                <a:cs typeface="Trebuchet MS"/>
              </a:rPr>
              <a:t>в </a:t>
            </a:r>
            <a:r>
              <a:rPr sz="1800" spc="-65" dirty="0">
                <a:latin typeface="Trebuchet MS"/>
                <a:cs typeface="Trebuchet MS"/>
              </a:rPr>
              <a:t>образовательный </a:t>
            </a:r>
            <a:r>
              <a:rPr sz="1800" spc="-75" dirty="0">
                <a:latin typeface="Trebuchet MS"/>
                <a:cs typeface="Trebuchet MS"/>
              </a:rPr>
              <a:t>процесс  </a:t>
            </a:r>
            <a:r>
              <a:rPr sz="1800" spc="-85" dirty="0">
                <a:latin typeface="Trebuchet MS"/>
                <a:cs typeface="Trebuchet MS"/>
              </a:rPr>
              <a:t>электронных </a:t>
            </a:r>
            <a:r>
              <a:rPr sz="1800" spc="-90" dirty="0">
                <a:latin typeface="Trebuchet MS"/>
                <a:cs typeface="Trebuchet MS"/>
              </a:rPr>
              <a:t>форм </a:t>
            </a:r>
            <a:r>
              <a:rPr sz="1800" spc="-85" dirty="0">
                <a:latin typeface="Trebuchet MS"/>
                <a:cs typeface="Trebuchet MS"/>
              </a:rPr>
              <a:t>учебников,</a:t>
            </a:r>
            <a:r>
              <a:rPr sz="1800" spc="-220" dirty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активное  привлечение </a:t>
            </a:r>
            <a:r>
              <a:rPr sz="1800" spc="-85" dirty="0">
                <a:latin typeface="Trebuchet MS"/>
                <a:cs typeface="Trebuchet MS"/>
              </a:rPr>
              <a:t>электронных  </a:t>
            </a:r>
            <a:r>
              <a:rPr sz="1800" spc="-70" dirty="0">
                <a:latin typeface="Trebuchet MS"/>
                <a:cs typeface="Trebuchet MS"/>
              </a:rPr>
              <a:t>образовательных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spc="-85" dirty="0">
                <a:latin typeface="Trebuchet MS"/>
                <a:cs typeface="Trebuchet MS"/>
              </a:rPr>
              <a:t>ресурсов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75347" y="3016630"/>
            <a:ext cx="2441702" cy="183362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694419" y="112776"/>
            <a:ext cx="449579" cy="845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72365" y="335102"/>
            <a:ext cx="80327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800" b="1" spc="-140" dirty="0" smtClean="0">
                <a:latin typeface="Trebuchet MS"/>
                <a:cs typeface="Trebuchet MS"/>
              </a:rPr>
              <a:t>«</a:t>
            </a:r>
            <a:r>
              <a:rPr sz="2800" b="1" spc="-140" dirty="0" err="1" smtClean="0">
                <a:latin typeface="Trebuchet MS"/>
                <a:cs typeface="Trebuchet MS"/>
              </a:rPr>
              <a:t>Национальный</a:t>
            </a:r>
            <a:r>
              <a:rPr sz="2800" b="1" spc="-140" dirty="0" smtClean="0">
                <a:latin typeface="Trebuchet MS"/>
                <a:cs typeface="Trebuchet MS"/>
              </a:rPr>
              <a:t> </a:t>
            </a:r>
            <a:r>
              <a:rPr sz="2800" b="1" spc="-185" dirty="0">
                <a:latin typeface="Trebuchet MS"/>
                <a:cs typeface="Trebuchet MS"/>
              </a:rPr>
              <a:t>проект </a:t>
            </a:r>
            <a:r>
              <a:rPr sz="2800" b="1" spc="-175" dirty="0">
                <a:latin typeface="Trebuchet MS"/>
                <a:cs typeface="Trebuchet MS"/>
              </a:rPr>
              <a:t>«Развитие</a:t>
            </a:r>
            <a:r>
              <a:rPr sz="2800" b="1" spc="-305" dirty="0">
                <a:latin typeface="Trebuchet MS"/>
                <a:cs typeface="Trebuchet MS"/>
              </a:rPr>
              <a:t> </a:t>
            </a:r>
            <a:r>
              <a:rPr sz="2800" b="1" spc="-145" dirty="0">
                <a:latin typeface="Trebuchet MS"/>
                <a:cs typeface="Trebuchet MS"/>
              </a:rPr>
              <a:t>образования</a:t>
            </a:r>
            <a:r>
              <a:rPr sz="3000" b="1" spc="-145" dirty="0">
                <a:latin typeface="Trebuchet MS"/>
                <a:cs typeface="Trebuchet MS"/>
              </a:rPr>
              <a:t>»</a:t>
            </a:r>
            <a:endParaRPr sz="3000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1563" y="2729483"/>
            <a:ext cx="4850892" cy="18501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8976" y="2621279"/>
            <a:ext cx="5131308" cy="21198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8300" y="2757423"/>
            <a:ext cx="4756277" cy="17543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68300" y="2757423"/>
            <a:ext cx="4756785" cy="1754505"/>
          </a:xfrm>
          <a:prstGeom prst="rect">
            <a:avLst/>
          </a:prstGeom>
          <a:ln w="9525">
            <a:solidFill>
              <a:srgbClr val="DC541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ts val="3235"/>
              </a:lnSpc>
            </a:pPr>
            <a:r>
              <a:rPr sz="3000" b="1" spc="-185" dirty="0">
                <a:solidFill>
                  <a:srgbClr val="FF0000"/>
                </a:solidFill>
                <a:latin typeface="Trebuchet MS"/>
                <a:cs typeface="Trebuchet MS"/>
              </a:rPr>
              <a:t>Задача:</a:t>
            </a:r>
            <a:r>
              <a:rPr sz="3000" b="1" spc="-24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000" spc="-114" dirty="0">
                <a:latin typeface="Trebuchet MS"/>
                <a:cs typeface="Trebuchet MS"/>
              </a:rPr>
              <a:t>внедрение</a:t>
            </a:r>
            <a:endParaRPr sz="3000" dirty="0">
              <a:latin typeface="Trebuchet MS"/>
              <a:cs typeface="Trebuchet MS"/>
            </a:endParaRPr>
          </a:p>
          <a:p>
            <a:pPr marL="91440">
              <a:lnSpc>
                <a:spcPts val="3240"/>
              </a:lnSpc>
            </a:pPr>
            <a:r>
              <a:rPr sz="3000" spc="-80" dirty="0">
                <a:latin typeface="Trebuchet MS"/>
                <a:cs typeface="Trebuchet MS"/>
              </a:rPr>
              <a:t>национальной</a:t>
            </a:r>
            <a:r>
              <a:rPr sz="3000" spc="-260" dirty="0">
                <a:latin typeface="Trebuchet MS"/>
                <a:cs typeface="Trebuchet MS"/>
              </a:rPr>
              <a:t> </a:t>
            </a:r>
            <a:r>
              <a:rPr sz="3000" spc="-145" dirty="0">
                <a:latin typeface="Trebuchet MS"/>
                <a:cs typeface="Trebuchet MS"/>
              </a:rPr>
              <a:t>системы</a:t>
            </a:r>
            <a:endParaRPr sz="3000" dirty="0">
              <a:latin typeface="Trebuchet MS"/>
              <a:cs typeface="Trebuchet MS"/>
            </a:endParaRPr>
          </a:p>
          <a:p>
            <a:pPr marL="91440" marR="156210">
              <a:lnSpc>
                <a:spcPts val="3240"/>
              </a:lnSpc>
              <a:spcBef>
                <a:spcPts val="225"/>
              </a:spcBef>
            </a:pPr>
            <a:r>
              <a:rPr sz="3000" spc="-135" dirty="0">
                <a:latin typeface="Trebuchet MS"/>
                <a:cs typeface="Trebuchet MS"/>
              </a:rPr>
              <a:t>профессионального роста  </a:t>
            </a:r>
            <a:r>
              <a:rPr sz="3000" spc="-160" dirty="0">
                <a:latin typeface="Trebuchet MS"/>
                <a:cs typeface="Trebuchet MS"/>
              </a:rPr>
              <a:t>педагогических</a:t>
            </a:r>
            <a:r>
              <a:rPr sz="3000" spc="-235" dirty="0">
                <a:latin typeface="Trebuchet MS"/>
                <a:cs typeface="Trebuchet MS"/>
              </a:rPr>
              <a:t> </a:t>
            </a:r>
            <a:r>
              <a:rPr sz="3000" spc="-110" dirty="0">
                <a:latin typeface="Trebuchet MS"/>
                <a:cs typeface="Trebuchet MS"/>
              </a:rPr>
              <a:t>работников</a:t>
            </a:r>
            <a:endParaRPr sz="300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048625" y="981011"/>
            <a:ext cx="720725" cy="7191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20725" y="1189189"/>
            <a:ext cx="7091680" cy="1016000"/>
          </a:xfrm>
          <a:prstGeom prst="rect">
            <a:avLst/>
          </a:prstGeom>
          <a:solidFill>
            <a:srgbClr val="FFFFFF"/>
          </a:solidFill>
          <a:ln w="25400">
            <a:solidFill>
              <a:srgbClr val="DC5823"/>
            </a:solidFill>
          </a:ln>
        </p:spPr>
        <p:txBody>
          <a:bodyPr vert="horz" wrap="square" lIns="0" tIns="2159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70"/>
              </a:spcBef>
            </a:pPr>
            <a:r>
              <a:rPr sz="3000" b="1" spc="-175" dirty="0">
                <a:solidFill>
                  <a:srgbClr val="FF0000"/>
                </a:solidFill>
                <a:latin typeface="Trebuchet MS"/>
                <a:cs typeface="Trebuchet MS"/>
              </a:rPr>
              <a:t>Федеральный</a:t>
            </a:r>
            <a:r>
              <a:rPr sz="3000" b="1" spc="-22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000" b="1" spc="-185" dirty="0">
                <a:solidFill>
                  <a:srgbClr val="FF0000"/>
                </a:solidFill>
                <a:latin typeface="Trebuchet MS"/>
                <a:cs typeface="Trebuchet MS"/>
              </a:rPr>
              <a:t>проект</a:t>
            </a:r>
            <a:endParaRPr sz="3000" dirty="0">
              <a:latin typeface="Trebuchet MS"/>
              <a:cs typeface="Trebuchet MS"/>
            </a:endParaRPr>
          </a:p>
          <a:p>
            <a:pPr marL="91440">
              <a:lnSpc>
                <a:spcPct val="100000"/>
              </a:lnSpc>
            </a:pPr>
            <a:r>
              <a:rPr sz="3000" spc="-155" dirty="0">
                <a:latin typeface="Trebuchet MS"/>
                <a:cs typeface="Trebuchet MS"/>
              </a:rPr>
              <a:t>«Учитель</a:t>
            </a:r>
            <a:r>
              <a:rPr sz="3000" spc="-235" dirty="0">
                <a:latin typeface="Trebuchet MS"/>
                <a:cs typeface="Trebuchet MS"/>
              </a:rPr>
              <a:t> </a:t>
            </a:r>
            <a:r>
              <a:rPr sz="3000" spc="-135" dirty="0">
                <a:latin typeface="Trebuchet MS"/>
                <a:cs typeface="Trebuchet MS"/>
              </a:rPr>
              <a:t>будущего»</a:t>
            </a:r>
            <a:endParaRPr sz="3000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66258" y="2564892"/>
            <a:ext cx="3526282" cy="24792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8694419" y="71627"/>
            <a:ext cx="449579" cy="8458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05910" y="193987"/>
            <a:ext cx="7848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75" dirty="0"/>
              <a:t>Проект </a:t>
            </a:r>
            <a:r>
              <a:rPr sz="4400" spc="-220" dirty="0"/>
              <a:t>«Учитель</a:t>
            </a:r>
            <a:r>
              <a:rPr sz="4400" spc="-315" dirty="0"/>
              <a:t> </a:t>
            </a:r>
            <a:r>
              <a:rPr sz="4400" spc="-204" dirty="0"/>
              <a:t>будущего»</a:t>
            </a:r>
          </a:p>
        </p:txBody>
      </p:sp>
      <p:sp>
        <p:nvSpPr>
          <p:cNvPr id="9" name="object 9"/>
          <p:cNvSpPr/>
          <p:nvPr/>
        </p:nvSpPr>
        <p:spPr>
          <a:xfrm>
            <a:off x="132586" y="883919"/>
            <a:ext cx="8786621" cy="18318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0500" y="958596"/>
            <a:ext cx="4576572" cy="14874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9513" y="908685"/>
            <a:ext cx="8739693" cy="17367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9514" y="908685"/>
            <a:ext cx="8739692" cy="1736725"/>
          </a:xfrm>
          <a:custGeom>
            <a:avLst/>
            <a:gdLst/>
            <a:ahLst/>
            <a:cxnLst/>
            <a:rect l="l" t="t" r="r" b="b"/>
            <a:pathLst>
              <a:path w="4572000" h="1736725">
                <a:moveTo>
                  <a:pt x="289445" y="0"/>
                </a:moveTo>
                <a:lnTo>
                  <a:pt x="4571936" y="0"/>
                </a:lnTo>
                <a:lnTo>
                  <a:pt x="4571936" y="1447291"/>
                </a:lnTo>
                <a:lnTo>
                  <a:pt x="4568149" y="1494219"/>
                </a:lnTo>
                <a:lnTo>
                  <a:pt x="4557185" y="1538743"/>
                </a:lnTo>
                <a:lnTo>
                  <a:pt x="4539638" y="1580266"/>
                </a:lnTo>
                <a:lnTo>
                  <a:pt x="4516105" y="1618191"/>
                </a:lnTo>
                <a:lnTo>
                  <a:pt x="4487179" y="1651920"/>
                </a:lnTo>
                <a:lnTo>
                  <a:pt x="4453457" y="1680857"/>
                </a:lnTo>
                <a:lnTo>
                  <a:pt x="4415533" y="1704403"/>
                </a:lnTo>
                <a:lnTo>
                  <a:pt x="4374003" y="1721961"/>
                </a:lnTo>
                <a:lnTo>
                  <a:pt x="4329461" y="1732934"/>
                </a:lnTo>
                <a:lnTo>
                  <a:pt x="4282503" y="1736725"/>
                </a:lnTo>
                <a:lnTo>
                  <a:pt x="0" y="1736725"/>
                </a:lnTo>
                <a:lnTo>
                  <a:pt x="0" y="289432"/>
                </a:lnTo>
                <a:lnTo>
                  <a:pt x="3788" y="242505"/>
                </a:lnTo>
                <a:lnTo>
                  <a:pt x="14756" y="197981"/>
                </a:lnTo>
                <a:lnTo>
                  <a:pt x="32307" y="156458"/>
                </a:lnTo>
                <a:lnTo>
                  <a:pt x="55846" y="118533"/>
                </a:lnTo>
                <a:lnTo>
                  <a:pt x="84777" y="84804"/>
                </a:lnTo>
                <a:lnTo>
                  <a:pt x="118503" y="55867"/>
                </a:lnTo>
                <a:lnTo>
                  <a:pt x="156429" y="32321"/>
                </a:lnTo>
                <a:lnTo>
                  <a:pt x="197959" y="14763"/>
                </a:lnTo>
                <a:lnTo>
                  <a:pt x="242496" y="3790"/>
                </a:lnTo>
                <a:lnTo>
                  <a:pt x="289445" y="0"/>
                </a:lnTo>
                <a:close/>
              </a:path>
            </a:pathLst>
          </a:custGeom>
          <a:ln w="9525">
            <a:solidFill>
              <a:srgbClr val="9395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43000" y="1014475"/>
            <a:ext cx="8576205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12140" algn="ctr">
              <a:lnSpc>
                <a:spcPct val="100000"/>
              </a:lnSpc>
              <a:spcBef>
                <a:spcPts val="95"/>
              </a:spcBef>
            </a:pPr>
            <a:r>
              <a:rPr sz="2000" b="1" spc="-65" dirty="0">
                <a:solidFill>
                  <a:schemeClr val="bg1"/>
                </a:solidFill>
                <a:latin typeface="Trebuchet MS"/>
                <a:cs typeface="Trebuchet MS"/>
              </a:rPr>
              <a:t>Обучение </a:t>
            </a:r>
            <a:r>
              <a:rPr sz="2000" b="1" spc="-90" dirty="0">
                <a:solidFill>
                  <a:schemeClr val="bg1"/>
                </a:solidFill>
                <a:latin typeface="Trebuchet MS"/>
                <a:cs typeface="Trebuchet MS"/>
              </a:rPr>
              <a:t>педагогических </a:t>
            </a:r>
            <a:r>
              <a:rPr sz="2000" b="1" spc="-55" dirty="0">
                <a:solidFill>
                  <a:schemeClr val="bg1"/>
                </a:solidFill>
                <a:latin typeface="Trebuchet MS"/>
                <a:cs typeface="Trebuchet MS"/>
              </a:rPr>
              <a:t>и</a:t>
            </a:r>
            <a:r>
              <a:rPr sz="2000" b="1" spc="-200" dirty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2000" b="1" spc="-70" dirty="0">
                <a:solidFill>
                  <a:schemeClr val="bg1"/>
                </a:solidFill>
                <a:latin typeface="Trebuchet MS"/>
                <a:cs typeface="Trebuchet MS"/>
              </a:rPr>
              <a:t>руководящих  </a:t>
            </a:r>
            <a:r>
              <a:rPr sz="2000" b="1" spc="-60" dirty="0" err="1">
                <a:solidFill>
                  <a:schemeClr val="bg1"/>
                </a:solidFill>
                <a:latin typeface="Trebuchet MS"/>
                <a:cs typeface="Trebuchet MS"/>
              </a:rPr>
              <a:t>работников</a:t>
            </a:r>
            <a:r>
              <a:rPr sz="2000" b="1" spc="-60" dirty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2000" b="1" spc="-90" dirty="0" err="1" smtClean="0">
                <a:solidFill>
                  <a:schemeClr val="bg1"/>
                </a:solidFill>
                <a:latin typeface="Trebuchet MS"/>
                <a:cs typeface="Trebuchet MS"/>
              </a:rPr>
              <a:t>дополнительным</a:t>
            </a:r>
            <a:r>
              <a:rPr lang="ru-RU" sz="2000" b="1" dirty="0" smtClean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2000" b="1" spc="-95" dirty="0" err="1" smtClean="0">
                <a:solidFill>
                  <a:schemeClr val="bg1"/>
                </a:solidFill>
                <a:latin typeface="Trebuchet MS"/>
                <a:cs typeface="Trebuchet MS"/>
              </a:rPr>
              <a:t>профессиональным</a:t>
            </a:r>
            <a:r>
              <a:rPr sz="2000" b="1" spc="-95" dirty="0" smtClean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2000" b="1" spc="-70" dirty="0">
                <a:solidFill>
                  <a:schemeClr val="bg1"/>
                </a:solidFill>
                <a:latin typeface="Trebuchet MS"/>
                <a:cs typeface="Trebuchet MS"/>
              </a:rPr>
              <a:t>программам </a:t>
            </a:r>
            <a:r>
              <a:rPr sz="2000" b="1" spc="-80" dirty="0">
                <a:solidFill>
                  <a:schemeClr val="bg1"/>
                </a:solidFill>
                <a:latin typeface="Trebuchet MS"/>
                <a:cs typeface="Trebuchet MS"/>
              </a:rPr>
              <a:t>повышения  </a:t>
            </a:r>
            <a:r>
              <a:rPr sz="2000" b="1" spc="-100" dirty="0">
                <a:solidFill>
                  <a:schemeClr val="bg1"/>
                </a:solidFill>
                <a:latin typeface="Trebuchet MS"/>
                <a:cs typeface="Trebuchet MS"/>
              </a:rPr>
              <a:t>квалификации. </a:t>
            </a:r>
            <a:r>
              <a:rPr sz="2000" b="1" spc="-25" dirty="0">
                <a:solidFill>
                  <a:schemeClr val="bg1"/>
                </a:solidFill>
                <a:latin typeface="Trebuchet MS"/>
                <a:cs typeface="Trebuchet MS"/>
              </a:rPr>
              <a:t>По </a:t>
            </a:r>
            <a:r>
              <a:rPr sz="2000" b="1" spc="-70" dirty="0">
                <a:solidFill>
                  <a:schemeClr val="bg1"/>
                </a:solidFill>
                <a:latin typeface="Trebuchet MS"/>
                <a:cs typeface="Trebuchet MS"/>
              </a:rPr>
              <a:t>итогам </a:t>
            </a:r>
            <a:r>
              <a:rPr sz="2000" b="1" spc="-65" dirty="0">
                <a:solidFill>
                  <a:schemeClr val="bg1"/>
                </a:solidFill>
                <a:latin typeface="Trebuchet MS"/>
                <a:cs typeface="Trebuchet MS"/>
              </a:rPr>
              <a:t>курсовой </a:t>
            </a:r>
            <a:r>
              <a:rPr sz="2000" b="1" spc="-70" dirty="0">
                <a:solidFill>
                  <a:schemeClr val="bg1"/>
                </a:solidFill>
                <a:latin typeface="Trebuchet MS"/>
                <a:cs typeface="Trebuchet MS"/>
              </a:rPr>
              <a:t>подготовки  </a:t>
            </a:r>
            <a:r>
              <a:rPr sz="2000" b="1" spc="-75" dirty="0" err="1">
                <a:solidFill>
                  <a:schemeClr val="bg1"/>
                </a:solidFill>
                <a:latin typeface="Trebuchet MS"/>
                <a:cs typeface="Trebuchet MS"/>
              </a:rPr>
              <a:t>удостоверения</a:t>
            </a:r>
            <a:r>
              <a:rPr sz="2000" b="1" spc="-75" dirty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2000" b="1" spc="-75" dirty="0" err="1" smtClean="0">
                <a:solidFill>
                  <a:schemeClr val="bg1"/>
                </a:solidFill>
                <a:latin typeface="Trebuchet MS"/>
                <a:cs typeface="Trebuchet MS"/>
              </a:rPr>
              <a:t>получил</a:t>
            </a:r>
            <a:r>
              <a:rPr lang="ru-RU" sz="2000" b="1" spc="-75" dirty="0" smtClean="0">
                <a:solidFill>
                  <a:schemeClr val="bg1"/>
                </a:solidFill>
                <a:latin typeface="Trebuchet MS"/>
                <a:cs typeface="Trebuchet MS"/>
              </a:rPr>
              <a:t>и</a:t>
            </a:r>
            <a:r>
              <a:rPr sz="2000" b="1" spc="-75" dirty="0" smtClean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lang="ru-RU" sz="2000" b="1" spc="-135" dirty="0" smtClean="0">
                <a:solidFill>
                  <a:schemeClr val="bg1"/>
                </a:solidFill>
                <a:latin typeface="Trebuchet MS"/>
                <a:cs typeface="Trebuchet MS"/>
              </a:rPr>
              <a:t>874 </a:t>
            </a:r>
            <a:r>
              <a:rPr sz="2000" b="1" spc="-114" dirty="0" err="1" smtClean="0">
                <a:solidFill>
                  <a:schemeClr val="bg1"/>
                </a:solidFill>
                <a:latin typeface="Trebuchet MS"/>
                <a:cs typeface="Trebuchet MS"/>
              </a:rPr>
              <a:t>слушател</a:t>
            </a:r>
            <a:r>
              <a:rPr lang="ru-RU" sz="2000" b="1" spc="-114" dirty="0" smtClean="0">
                <a:solidFill>
                  <a:schemeClr val="bg1"/>
                </a:solidFill>
                <a:latin typeface="Trebuchet MS"/>
                <a:cs typeface="Trebuchet MS"/>
              </a:rPr>
              <a:t>ей</a:t>
            </a:r>
            <a:endParaRPr sz="2000" b="1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6792" y="2798062"/>
            <a:ext cx="8008619" cy="17663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0500" y="4475225"/>
            <a:ext cx="8728705" cy="19255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32487" y="4876800"/>
            <a:ext cx="8586718" cy="7636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" algn="ctr">
              <a:lnSpc>
                <a:spcPct val="100000"/>
              </a:lnSpc>
              <a:spcBef>
                <a:spcPts val="95"/>
              </a:spcBef>
            </a:pPr>
            <a:r>
              <a:rPr lang="ru-RU" sz="24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Молодых специалистов  со стажем до 3 лет - 51,</a:t>
            </a:r>
          </a:p>
          <a:p>
            <a:pPr marL="24130" algn="ctr">
              <a:lnSpc>
                <a:spcPct val="100000"/>
              </a:lnSpc>
              <a:spcBef>
                <a:spcPts val="95"/>
              </a:spcBef>
            </a:pPr>
            <a:r>
              <a:rPr lang="ru-RU" sz="24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 в 2019 году принят на работу 1  молодой специалист.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72661" y="3266460"/>
            <a:ext cx="76093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ctr">
              <a:lnSpc>
                <a:spcPct val="100000"/>
              </a:lnSpc>
              <a:tabLst>
                <a:tab pos="1621790" algn="l"/>
                <a:tab pos="2400935" algn="l"/>
              </a:tabLst>
            </a:pPr>
            <a:r>
              <a:rPr lang="ru-RU" sz="2400" b="1" spc="-100" dirty="0" smtClean="0">
                <a:solidFill>
                  <a:srgbClr val="C00000"/>
                </a:solidFill>
                <a:latin typeface="Trebuchet MS"/>
                <a:cs typeface="Trebuchet MS"/>
              </a:rPr>
              <a:t>А</a:t>
            </a:r>
            <a:r>
              <a:rPr lang="ru-RU" sz="2400" b="1" spc="-125" dirty="0" smtClean="0">
                <a:solidFill>
                  <a:srgbClr val="C00000"/>
                </a:solidFill>
                <a:latin typeface="Trebuchet MS"/>
                <a:cs typeface="Trebuchet MS"/>
              </a:rPr>
              <a:t>т</a:t>
            </a:r>
            <a:r>
              <a:rPr lang="ru-RU" sz="2400" b="1" spc="-135" dirty="0" smtClean="0">
                <a:solidFill>
                  <a:srgbClr val="C00000"/>
                </a:solidFill>
                <a:latin typeface="Trebuchet MS"/>
                <a:cs typeface="Trebuchet MS"/>
              </a:rPr>
              <a:t>т</a:t>
            </a:r>
            <a:r>
              <a:rPr lang="ru-RU" sz="2400" b="1" spc="-120" dirty="0" smtClean="0">
                <a:solidFill>
                  <a:srgbClr val="C00000"/>
                </a:solidFill>
                <a:latin typeface="Trebuchet MS"/>
                <a:cs typeface="Trebuchet MS"/>
              </a:rPr>
              <a:t>ес</a:t>
            </a:r>
            <a:r>
              <a:rPr lang="ru-RU" sz="2400" b="1" spc="-135" dirty="0" smtClean="0">
                <a:solidFill>
                  <a:srgbClr val="C00000"/>
                </a:solidFill>
                <a:latin typeface="Trebuchet MS"/>
                <a:cs typeface="Trebuchet MS"/>
              </a:rPr>
              <a:t>т</a:t>
            </a:r>
            <a:r>
              <a:rPr lang="ru-RU" sz="2400" b="1" spc="-50" dirty="0" smtClean="0">
                <a:solidFill>
                  <a:srgbClr val="C00000"/>
                </a:solidFill>
                <a:latin typeface="Trebuchet MS"/>
                <a:cs typeface="Trebuchet MS"/>
              </a:rPr>
              <a:t>ован</a:t>
            </a:r>
            <a:r>
              <a:rPr lang="ru-RU" sz="2400" b="1" spc="-45" dirty="0" smtClean="0">
                <a:solidFill>
                  <a:srgbClr val="C00000"/>
                </a:solidFill>
                <a:latin typeface="Trebuchet MS"/>
                <a:cs typeface="Trebuchet MS"/>
              </a:rPr>
              <a:t>о</a:t>
            </a:r>
            <a:r>
              <a:rPr lang="ru-RU" sz="2400" b="1" dirty="0" smtClean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lang="ru-RU" sz="2400" b="1" spc="-40" dirty="0" smtClean="0">
                <a:solidFill>
                  <a:srgbClr val="C00000"/>
                </a:solidFill>
                <a:latin typeface="Trebuchet MS"/>
                <a:cs typeface="Trebuchet MS"/>
              </a:rPr>
              <a:t>874</a:t>
            </a:r>
            <a:r>
              <a:rPr lang="ru-RU" sz="2400" b="1" dirty="0">
                <a:solidFill>
                  <a:srgbClr val="C00000"/>
                </a:solidFill>
                <a:latin typeface="Trebuchet MS"/>
                <a:cs typeface="Trebuchet MS"/>
              </a:rPr>
              <a:t>	</a:t>
            </a:r>
            <a:r>
              <a:rPr lang="ru-RU" sz="2400" b="1" spc="-70" dirty="0">
                <a:solidFill>
                  <a:srgbClr val="C00000"/>
                </a:solidFill>
                <a:latin typeface="Trebuchet MS"/>
                <a:cs typeface="Trebuchet MS"/>
              </a:rPr>
              <a:t>п</a:t>
            </a:r>
            <a:r>
              <a:rPr lang="ru-RU" sz="2400" b="1" spc="-95" dirty="0">
                <a:solidFill>
                  <a:srgbClr val="C00000"/>
                </a:solidFill>
                <a:latin typeface="Trebuchet MS"/>
                <a:cs typeface="Trebuchet MS"/>
              </a:rPr>
              <a:t>е</a:t>
            </a:r>
            <a:r>
              <a:rPr lang="ru-RU" sz="2400" b="1" spc="-100" dirty="0">
                <a:solidFill>
                  <a:srgbClr val="C00000"/>
                </a:solidFill>
                <a:latin typeface="Trebuchet MS"/>
                <a:cs typeface="Trebuchet MS"/>
              </a:rPr>
              <a:t>да</a:t>
            </a:r>
            <a:r>
              <a:rPr lang="ru-RU" sz="2400" b="1" spc="-95" dirty="0">
                <a:solidFill>
                  <a:srgbClr val="C00000"/>
                </a:solidFill>
                <a:latin typeface="Trebuchet MS"/>
                <a:cs typeface="Trebuchet MS"/>
              </a:rPr>
              <a:t>г</a:t>
            </a:r>
            <a:r>
              <a:rPr lang="ru-RU" sz="2400" b="1" spc="-90" dirty="0">
                <a:solidFill>
                  <a:srgbClr val="C00000"/>
                </a:solidFill>
                <a:latin typeface="Trebuchet MS"/>
                <a:cs typeface="Trebuchet MS"/>
              </a:rPr>
              <a:t>оги</a:t>
            </a:r>
            <a:r>
              <a:rPr lang="ru-RU" sz="2400" b="1" spc="-100" dirty="0">
                <a:solidFill>
                  <a:srgbClr val="C00000"/>
                </a:solidFill>
                <a:latin typeface="Trebuchet MS"/>
                <a:cs typeface="Trebuchet MS"/>
              </a:rPr>
              <a:t>ч</a:t>
            </a:r>
            <a:r>
              <a:rPr lang="ru-RU" sz="2400" b="1" spc="-110" dirty="0">
                <a:solidFill>
                  <a:srgbClr val="C00000"/>
                </a:solidFill>
                <a:latin typeface="Trebuchet MS"/>
                <a:cs typeface="Trebuchet MS"/>
              </a:rPr>
              <a:t>ес</a:t>
            </a:r>
            <a:r>
              <a:rPr lang="ru-RU" sz="2400" b="1" spc="-95" dirty="0">
                <a:solidFill>
                  <a:srgbClr val="C00000"/>
                </a:solidFill>
                <a:latin typeface="Trebuchet MS"/>
                <a:cs typeface="Trebuchet MS"/>
              </a:rPr>
              <a:t>к</a:t>
            </a:r>
            <a:r>
              <a:rPr lang="ru-RU" sz="2400" b="1" spc="-75" dirty="0">
                <a:solidFill>
                  <a:srgbClr val="C00000"/>
                </a:solidFill>
                <a:latin typeface="Trebuchet MS"/>
                <a:cs typeface="Trebuchet MS"/>
              </a:rPr>
              <a:t>их  </a:t>
            </a:r>
            <a:r>
              <a:rPr lang="ru-RU" sz="2400" b="1" spc="-65" dirty="0">
                <a:solidFill>
                  <a:srgbClr val="C00000"/>
                </a:solidFill>
                <a:latin typeface="Trebuchet MS"/>
                <a:cs typeface="Trebuchet MS"/>
              </a:rPr>
              <a:t>работников</a:t>
            </a:r>
            <a:endParaRPr lang="ru-RU" sz="2400" b="1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7345" name="Object 1"/>
          <p:cNvGraphicFramePr>
            <a:graphicFrameLocks noChangeAspect="1"/>
          </p:cNvGraphicFramePr>
          <p:nvPr/>
        </p:nvGraphicFramePr>
        <p:xfrm>
          <a:off x="0" y="0"/>
          <a:ext cx="9163050" cy="6858000"/>
        </p:xfrm>
        <a:graphic>
          <a:graphicData uri="http://schemas.openxmlformats.org/presentationml/2006/ole">
            <p:oleObj spid="_x0000_s57345" name="Слайд" r:id="rId9" imgW="4538569" imgH="3402962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694419" y="112776"/>
            <a:ext cx="449579" cy="845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72365" y="335102"/>
            <a:ext cx="80327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800" b="1" spc="-140" dirty="0" smtClean="0">
                <a:latin typeface="Trebuchet MS"/>
                <a:cs typeface="Trebuchet MS"/>
              </a:rPr>
              <a:t>«</a:t>
            </a:r>
            <a:r>
              <a:rPr sz="2800" b="1" spc="-140" dirty="0" err="1" smtClean="0">
                <a:latin typeface="Trebuchet MS"/>
                <a:cs typeface="Trebuchet MS"/>
              </a:rPr>
              <a:t>Национальный</a:t>
            </a:r>
            <a:r>
              <a:rPr sz="2800" b="1" spc="-140" dirty="0" smtClean="0">
                <a:latin typeface="Trebuchet MS"/>
                <a:cs typeface="Trebuchet MS"/>
              </a:rPr>
              <a:t> </a:t>
            </a:r>
            <a:r>
              <a:rPr sz="2800" b="1" spc="-185" dirty="0">
                <a:latin typeface="Trebuchet MS"/>
                <a:cs typeface="Trebuchet MS"/>
              </a:rPr>
              <a:t>проект </a:t>
            </a:r>
            <a:r>
              <a:rPr sz="2800" b="1" spc="-175" dirty="0">
                <a:latin typeface="Trebuchet MS"/>
                <a:cs typeface="Trebuchet MS"/>
              </a:rPr>
              <a:t>«Развитие</a:t>
            </a:r>
            <a:r>
              <a:rPr sz="2800" b="1" spc="-305" dirty="0">
                <a:latin typeface="Trebuchet MS"/>
                <a:cs typeface="Trebuchet MS"/>
              </a:rPr>
              <a:t> </a:t>
            </a:r>
            <a:r>
              <a:rPr sz="2800" b="1" spc="-145" dirty="0">
                <a:latin typeface="Trebuchet MS"/>
                <a:cs typeface="Trebuchet MS"/>
              </a:rPr>
              <a:t>образования</a:t>
            </a:r>
            <a:r>
              <a:rPr sz="3000" b="1" spc="-145" dirty="0">
                <a:latin typeface="Trebuchet MS"/>
                <a:cs typeface="Trebuchet MS"/>
              </a:rPr>
              <a:t>»</a:t>
            </a:r>
            <a:endParaRPr sz="3000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1563" y="2729483"/>
            <a:ext cx="4850892" cy="18501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8976" y="2621279"/>
            <a:ext cx="5131308" cy="21198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8301" y="2757423"/>
            <a:ext cx="4737100" cy="32623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68300" y="2757423"/>
            <a:ext cx="4737099" cy="3046988"/>
          </a:xfrm>
          <a:prstGeom prst="rect">
            <a:avLst/>
          </a:prstGeom>
          <a:ln w="9525">
            <a:solidFill>
              <a:srgbClr val="DC541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r>
              <a:rPr sz="3000" b="1" spc="-185" dirty="0">
                <a:solidFill>
                  <a:srgbClr val="FF0000"/>
                </a:solidFill>
                <a:latin typeface="Trebuchet MS"/>
                <a:cs typeface="Trebuchet MS"/>
              </a:rPr>
              <a:t>Задача:</a:t>
            </a:r>
            <a:r>
              <a:rPr sz="3000" b="1" spc="-24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lang="ru-RU" sz="2800" dirty="0" smtClean="0">
                <a:latin typeface="Trebuchet MS" pitchFamily="34" charset="0"/>
              </a:rPr>
              <a:t>Создание условий для развития наставничества, поддержки общественных инициатив и проектов, в том числе в сфере добровольчества</a:t>
            </a:r>
          </a:p>
          <a:p>
            <a:r>
              <a:rPr lang="ru-RU" sz="2800" dirty="0" smtClean="0">
                <a:latin typeface="Trebuchet MS" pitchFamily="34" charset="0"/>
              </a:rPr>
              <a:t>(</a:t>
            </a:r>
            <a:r>
              <a:rPr lang="ru-RU" sz="2800" dirty="0" err="1" smtClean="0">
                <a:latin typeface="Trebuchet MS" pitchFamily="34" charset="0"/>
              </a:rPr>
              <a:t>волонтерства</a:t>
            </a:r>
            <a:r>
              <a:rPr lang="ru-RU" sz="2800" dirty="0" smtClean="0">
                <a:latin typeface="Trebuchet MS" pitchFamily="34" charset="0"/>
              </a:rPr>
              <a:t>)</a:t>
            </a:r>
            <a:endParaRPr lang="ru-RU" sz="2800" dirty="0">
              <a:latin typeface="Trebuchet MS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048625" y="981011"/>
            <a:ext cx="720725" cy="7191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20725" y="1189189"/>
            <a:ext cx="7091680" cy="945131"/>
          </a:xfrm>
          <a:prstGeom prst="rect">
            <a:avLst/>
          </a:prstGeom>
          <a:solidFill>
            <a:srgbClr val="FFFFFF"/>
          </a:solidFill>
          <a:ln w="25400">
            <a:solidFill>
              <a:srgbClr val="DC5823"/>
            </a:solidFill>
          </a:ln>
        </p:spPr>
        <p:txBody>
          <a:bodyPr vert="horz" wrap="square" lIns="0" tIns="2159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70"/>
              </a:spcBef>
            </a:pPr>
            <a:r>
              <a:rPr sz="3000" b="1" spc="-175" dirty="0">
                <a:solidFill>
                  <a:srgbClr val="FF0000"/>
                </a:solidFill>
                <a:latin typeface="Trebuchet MS"/>
                <a:cs typeface="Trebuchet MS"/>
              </a:rPr>
              <a:t>Федеральный</a:t>
            </a:r>
            <a:r>
              <a:rPr sz="3000" b="1" spc="-22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000" b="1" spc="-185" dirty="0">
                <a:solidFill>
                  <a:srgbClr val="FF0000"/>
                </a:solidFill>
                <a:latin typeface="Trebuchet MS"/>
                <a:cs typeface="Trebuchet MS"/>
              </a:rPr>
              <a:t>проект</a:t>
            </a:r>
            <a:endParaRPr sz="3000" dirty="0">
              <a:latin typeface="Trebuchet MS"/>
              <a:cs typeface="Trebuchet MS"/>
            </a:endParaRPr>
          </a:p>
          <a:p>
            <a:pPr marL="91440">
              <a:lnSpc>
                <a:spcPct val="100000"/>
              </a:lnSpc>
            </a:pPr>
            <a:r>
              <a:rPr sz="3000" spc="-155" dirty="0" smtClean="0">
                <a:latin typeface="Trebuchet MS"/>
                <a:cs typeface="Trebuchet MS"/>
              </a:rPr>
              <a:t>«</a:t>
            </a:r>
            <a:r>
              <a:rPr lang="ru-RU" sz="3000" spc="-155" dirty="0" smtClean="0">
                <a:latin typeface="Trebuchet MS"/>
                <a:cs typeface="Trebuchet MS"/>
              </a:rPr>
              <a:t>Социальная активность</a:t>
            </a:r>
            <a:r>
              <a:rPr sz="3000" spc="-135" dirty="0" smtClean="0">
                <a:latin typeface="Trebuchet MS"/>
                <a:cs typeface="Trebuchet MS"/>
              </a:rPr>
              <a:t>»</a:t>
            </a:r>
            <a:endParaRPr sz="3000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66258" y="2564892"/>
            <a:ext cx="3526282" cy="24792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5297" name="Object 1"/>
          <p:cNvGraphicFramePr>
            <a:graphicFrameLocks noChangeAspect="1"/>
          </p:cNvGraphicFramePr>
          <p:nvPr/>
        </p:nvGraphicFramePr>
        <p:xfrm>
          <a:off x="0" y="0"/>
          <a:ext cx="9163050" cy="6858000"/>
        </p:xfrm>
        <a:graphic>
          <a:graphicData uri="http://schemas.openxmlformats.org/presentationml/2006/ole">
            <p:oleObj spid="_x0000_s55297" name="Слайд" r:id="rId3" imgW="4442570" imgH="3329803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5297" name="Object 1"/>
          <p:cNvGraphicFramePr>
            <a:graphicFrameLocks noChangeAspect="1"/>
          </p:cNvGraphicFramePr>
          <p:nvPr/>
        </p:nvGraphicFramePr>
        <p:xfrm>
          <a:off x="0" y="0"/>
          <a:ext cx="9163050" cy="6858000"/>
        </p:xfrm>
        <a:graphic>
          <a:graphicData uri="http://schemas.openxmlformats.org/presentationml/2006/ole">
            <p:oleObj spid="_x0000_s68610" name="Слайд" r:id="rId3" imgW="4442570" imgH="3329803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OBgRGdqhi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596128" y="111252"/>
            <a:ext cx="620268" cy="8458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694419" y="111252"/>
            <a:ext cx="449579" cy="845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40155" y="281528"/>
            <a:ext cx="756564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200" spc="-195" dirty="0"/>
              <a:t>Укрепление </a:t>
            </a:r>
            <a:r>
              <a:rPr sz="3200" spc="-190" dirty="0"/>
              <a:t>материально-технической</a:t>
            </a:r>
            <a:r>
              <a:rPr sz="3200" spc="-235" dirty="0"/>
              <a:t> </a:t>
            </a:r>
            <a:r>
              <a:rPr sz="3200" spc="-145" dirty="0"/>
              <a:t>базы</a:t>
            </a:r>
          </a:p>
        </p:txBody>
      </p:sp>
      <p:sp>
        <p:nvSpPr>
          <p:cNvPr id="7" name="object 7"/>
          <p:cNvSpPr/>
          <p:nvPr/>
        </p:nvSpPr>
        <p:spPr>
          <a:xfrm>
            <a:off x="8048625" y="981011"/>
            <a:ext cx="720725" cy="7191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1555" y="981075"/>
            <a:ext cx="7200900" cy="565785"/>
          </a:xfrm>
          <a:custGeom>
            <a:avLst/>
            <a:gdLst/>
            <a:ahLst/>
            <a:cxnLst/>
            <a:rect l="l" t="t" r="r" b="b"/>
            <a:pathLst>
              <a:path w="7200900" h="565785">
                <a:moveTo>
                  <a:pt x="3741877" y="424307"/>
                </a:moveTo>
                <a:lnTo>
                  <a:pt x="3458921" y="424307"/>
                </a:lnTo>
                <a:lnTo>
                  <a:pt x="3600399" y="565785"/>
                </a:lnTo>
                <a:lnTo>
                  <a:pt x="3741877" y="424307"/>
                </a:lnTo>
                <a:close/>
              </a:path>
              <a:path w="7200900" h="565785">
                <a:moveTo>
                  <a:pt x="3671138" y="367664"/>
                </a:moveTo>
                <a:lnTo>
                  <a:pt x="3529660" y="367664"/>
                </a:lnTo>
                <a:lnTo>
                  <a:pt x="3529660" y="424307"/>
                </a:lnTo>
                <a:lnTo>
                  <a:pt x="3671138" y="424307"/>
                </a:lnTo>
                <a:lnTo>
                  <a:pt x="3671138" y="367664"/>
                </a:lnTo>
                <a:close/>
              </a:path>
              <a:path w="7200900" h="565785">
                <a:moveTo>
                  <a:pt x="7200849" y="0"/>
                </a:moveTo>
                <a:lnTo>
                  <a:pt x="0" y="0"/>
                </a:lnTo>
                <a:lnTo>
                  <a:pt x="0" y="367664"/>
                </a:lnTo>
                <a:lnTo>
                  <a:pt x="7200849" y="367664"/>
                </a:lnTo>
                <a:lnTo>
                  <a:pt x="72008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1555" y="981075"/>
            <a:ext cx="7200900" cy="565785"/>
          </a:xfrm>
          <a:custGeom>
            <a:avLst/>
            <a:gdLst/>
            <a:ahLst/>
            <a:cxnLst/>
            <a:rect l="l" t="t" r="r" b="b"/>
            <a:pathLst>
              <a:path w="7200900" h="565785">
                <a:moveTo>
                  <a:pt x="0" y="0"/>
                </a:moveTo>
                <a:lnTo>
                  <a:pt x="7200849" y="0"/>
                </a:lnTo>
                <a:lnTo>
                  <a:pt x="7200849" y="367664"/>
                </a:lnTo>
                <a:lnTo>
                  <a:pt x="3671138" y="367664"/>
                </a:lnTo>
                <a:lnTo>
                  <a:pt x="3671138" y="424307"/>
                </a:lnTo>
                <a:lnTo>
                  <a:pt x="3741877" y="424307"/>
                </a:lnTo>
                <a:lnTo>
                  <a:pt x="3600399" y="565785"/>
                </a:lnTo>
                <a:lnTo>
                  <a:pt x="3458921" y="424307"/>
                </a:lnTo>
                <a:lnTo>
                  <a:pt x="3529660" y="424307"/>
                </a:lnTo>
                <a:lnTo>
                  <a:pt x="3529660" y="367664"/>
                </a:lnTo>
                <a:lnTo>
                  <a:pt x="0" y="367664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DC58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11555" y="3215990"/>
            <a:ext cx="7200900" cy="1328420"/>
          </a:xfrm>
          <a:custGeom>
            <a:avLst/>
            <a:gdLst/>
            <a:ahLst/>
            <a:cxnLst/>
            <a:rect l="l" t="t" r="r" b="b"/>
            <a:pathLst>
              <a:path w="7200900" h="1328420">
                <a:moveTo>
                  <a:pt x="7200849" y="0"/>
                </a:moveTo>
                <a:lnTo>
                  <a:pt x="221348" y="0"/>
                </a:lnTo>
                <a:lnTo>
                  <a:pt x="176738" y="4500"/>
                </a:lnTo>
                <a:lnTo>
                  <a:pt x="135188" y="17406"/>
                </a:lnTo>
                <a:lnTo>
                  <a:pt x="97589" y="37826"/>
                </a:lnTo>
                <a:lnTo>
                  <a:pt x="64830" y="64865"/>
                </a:lnTo>
                <a:lnTo>
                  <a:pt x="37802" y="97631"/>
                </a:lnTo>
                <a:lnTo>
                  <a:pt x="17394" y="135231"/>
                </a:lnTo>
                <a:lnTo>
                  <a:pt x="4496" y="176772"/>
                </a:lnTo>
                <a:lnTo>
                  <a:pt x="0" y="221361"/>
                </a:lnTo>
                <a:lnTo>
                  <a:pt x="0" y="1328039"/>
                </a:lnTo>
                <a:lnTo>
                  <a:pt x="6979488" y="1328039"/>
                </a:lnTo>
                <a:lnTo>
                  <a:pt x="7024077" y="1323543"/>
                </a:lnTo>
                <a:lnTo>
                  <a:pt x="7065618" y="1310649"/>
                </a:lnTo>
                <a:lnTo>
                  <a:pt x="7103217" y="1290246"/>
                </a:lnTo>
                <a:lnTo>
                  <a:pt x="7135983" y="1263221"/>
                </a:lnTo>
                <a:lnTo>
                  <a:pt x="7163023" y="1230463"/>
                </a:lnTo>
                <a:lnTo>
                  <a:pt x="7183442" y="1192861"/>
                </a:lnTo>
                <a:lnTo>
                  <a:pt x="7196348" y="1151303"/>
                </a:lnTo>
                <a:lnTo>
                  <a:pt x="7200849" y="1106678"/>
                </a:lnTo>
                <a:lnTo>
                  <a:pt x="72008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55" y="1556766"/>
            <a:ext cx="7200900" cy="1328420"/>
          </a:xfrm>
          <a:custGeom>
            <a:avLst/>
            <a:gdLst/>
            <a:ahLst/>
            <a:cxnLst/>
            <a:rect l="l" t="t" r="r" b="b"/>
            <a:pathLst>
              <a:path w="7200900" h="1328420">
                <a:moveTo>
                  <a:pt x="221348" y="0"/>
                </a:moveTo>
                <a:lnTo>
                  <a:pt x="7200849" y="0"/>
                </a:lnTo>
                <a:lnTo>
                  <a:pt x="7200849" y="1106678"/>
                </a:lnTo>
                <a:lnTo>
                  <a:pt x="7196348" y="1151303"/>
                </a:lnTo>
                <a:lnTo>
                  <a:pt x="7183442" y="1192861"/>
                </a:lnTo>
                <a:lnTo>
                  <a:pt x="7163023" y="1230463"/>
                </a:lnTo>
                <a:lnTo>
                  <a:pt x="7135983" y="1263221"/>
                </a:lnTo>
                <a:lnTo>
                  <a:pt x="7103217" y="1290246"/>
                </a:lnTo>
                <a:lnTo>
                  <a:pt x="7065618" y="1310649"/>
                </a:lnTo>
                <a:lnTo>
                  <a:pt x="7024077" y="1323543"/>
                </a:lnTo>
                <a:lnTo>
                  <a:pt x="6979488" y="1328039"/>
                </a:lnTo>
                <a:lnTo>
                  <a:pt x="0" y="1328039"/>
                </a:lnTo>
                <a:lnTo>
                  <a:pt x="0" y="221361"/>
                </a:lnTo>
                <a:lnTo>
                  <a:pt x="4496" y="176772"/>
                </a:lnTo>
                <a:lnTo>
                  <a:pt x="17394" y="135231"/>
                </a:lnTo>
                <a:lnTo>
                  <a:pt x="37802" y="97631"/>
                </a:lnTo>
                <a:lnTo>
                  <a:pt x="64830" y="64865"/>
                </a:lnTo>
                <a:lnTo>
                  <a:pt x="97589" y="37826"/>
                </a:lnTo>
                <a:lnTo>
                  <a:pt x="135188" y="17406"/>
                </a:lnTo>
                <a:lnTo>
                  <a:pt x="176738" y="4500"/>
                </a:lnTo>
                <a:lnTo>
                  <a:pt x="221348" y="0"/>
                </a:lnTo>
                <a:close/>
              </a:path>
            </a:pathLst>
          </a:custGeom>
          <a:ln w="25400">
            <a:solidFill>
              <a:srgbClr val="526C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57167" y="957072"/>
            <a:ext cx="7989570" cy="20595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8475">
              <a:lnSpc>
                <a:spcPct val="100000"/>
              </a:lnSpc>
              <a:spcBef>
                <a:spcPts val="100"/>
              </a:spcBef>
            </a:pPr>
            <a:r>
              <a:rPr sz="1800" b="1" spc="-155" dirty="0" err="1">
                <a:solidFill>
                  <a:srgbClr val="FF6600"/>
                </a:solidFill>
                <a:latin typeface="Trebuchet MS"/>
                <a:cs typeface="Trebuchet MS"/>
              </a:rPr>
              <a:t>Текущие</a:t>
            </a:r>
            <a:r>
              <a:rPr sz="1800" b="1" spc="-155" dirty="0">
                <a:solidFill>
                  <a:srgbClr val="FF6600"/>
                </a:solidFill>
                <a:latin typeface="Trebuchet MS"/>
                <a:cs typeface="Trebuchet MS"/>
              </a:rPr>
              <a:t> </a:t>
            </a:r>
            <a:r>
              <a:rPr sz="1800" b="1" spc="-95" dirty="0" err="1" smtClean="0">
                <a:solidFill>
                  <a:srgbClr val="FF6600"/>
                </a:solidFill>
                <a:latin typeface="Trebuchet MS"/>
                <a:cs typeface="Trebuchet MS"/>
              </a:rPr>
              <a:t>ремонты</a:t>
            </a:r>
            <a:r>
              <a:rPr sz="1800" b="1" spc="-95" dirty="0" smtClean="0">
                <a:solidFill>
                  <a:srgbClr val="FF6600"/>
                </a:solidFill>
                <a:latin typeface="Trebuchet MS"/>
                <a:cs typeface="Trebuchet MS"/>
              </a:rPr>
              <a:t> </a:t>
            </a:r>
            <a:r>
              <a:rPr sz="1800" b="1" spc="-80" dirty="0">
                <a:solidFill>
                  <a:srgbClr val="FF6600"/>
                </a:solidFill>
                <a:latin typeface="Trebuchet MS"/>
                <a:cs typeface="Trebuchet MS"/>
              </a:rPr>
              <a:t>и </a:t>
            </a:r>
            <a:r>
              <a:rPr sz="1800" b="1" spc="-95" dirty="0">
                <a:solidFill>
                  <a:srgbClr val="FF6600"/>
                </a:solidFill>
                <a:latin typeface="Trebuchet MS"/>
                <a:cs typeface="Trebuchet MS"/>
              </a:rPr>
              <a:t>работы </a:t>
            </a:r>
            <a:r>
              <a:rPr sz="1800" b="1" spc="-80" dirty="0">
                <a:solidFill>
                  <a:srgbClr val="FF6600"/>
                </a:solidFill>
                <a:latin typeface="Trebuchet MS"/>
                <a:cs typeface="Trebuchet MS"/>
              </a:rPr>
              <a:t>по </a:t>
            </a:r>
            <a:r>
              <a:rPr sz="1800" b="1" spc="-130" dirty="0" err="1">
                <a:solidFill>
                  <a:srgbClr val="FF6600"/>
                </a:solidFill>
                <a:latin typeface="Trebuchet MS"/>
                <a:cs typeface="Trebuchet MS"/>
              </a:rPr>
              <a:t>благоустройству</a:t>
            </a:r>
            <a:r>
              <a:rPr sz="1800" b="1" spc="-370" dirty="0">
                <a:solidFill>
                  <a:srgbClr val="FF6600"/>
                </a:solidFill>
                <a:latin typeface="Trebuchet MS"/>
                <a:cs typeface="Trebuchet MS"/>
              </a:rPr>
              <a:t> </a:t>
            </a:r>
            <a:r>
              <a:rPr lang="ru-RU" sz="1800" b="1" spc="-370" dirty="0" smtClean="0">
                <a:solidFill>
                  <a:srgbClr val="FF6600"/>
                </a:solidFill>
                <a:latin typeface="Trebuchet MS"/>
                <a:cs typeface="Trebuchet MS"/>
              </a:rPr>
              <a:t> </a:t>
            </a:r>
            <a:r>
              <a:rPr sz="1800" b="1" spc="-114" dirty="0" err="1" smtClean="0">
                <a:solidFill>
                  <a:srgbClr val="FF6600"/>
                </a:solidFill>
                <a:latin typeface="Trebuchet MS"/>
                <a:cs typeface="Trebuchet MS"/>
              </a:rPr>
              <a:t>территорий</a:t>
            </a:r>
            <a:endParaRPr sz="18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L="27305" marR="1254125">
              <a:lnSpc>
                <a:spcPct val="100000"/>
              </a:lnSpc>
            </a:pPr>
            <a:r>
              <a:rPr sz="1800" spc="-120" dirty="0">
                <a:latin typeface="Trebuchet MS"/>
                <a:cs typeface="Trebuchet MS"/>
              </a:rPr>
              <a:t>Текущий </a:t>
            </a:r>
            <a:r>
              <a:rPr sz="1800" spc="-65" dirty="0">
                <a:latin typeface="Trebuchet MS"/>
                <a:cs typeface="Trebuchet MS"/>
              </a:rPr>
              <a:t>ремонт </a:t>
            </a:r>
            <a:r>
              <a:rPr sz="1800" spc="-55" dirty="0">
                <a:latin typeface="Trebuchet MS"/>
                <a:cs typeface="Trebuchet MS"/>
              </a:rPr>
              <a:t>помещений </a:t>
            </a:r>
            <a:r>
              <a:rPr sz="1800" spc="-95" dirty="0">
                <a:latin typeface="Trebuchet MS"/>
                <a:cs typeface="Trebuchet MS"/>
              </a:rPr>
              <a:t>(косметический ремонт, </a:t>
            </a:r>
            <a:r>
              <a:rPr sz="1800" spc="-65" dirty="0">
                <a:latin typeface="Trebuchet MS"/>
                <a:cs typeface="Trebuchet MS"/>
              </a:rPr>
              <a:t>ремонт </a:t>
            </a:r>
            <a:r>
              <a:rPr sz="1800" spc="-85" dirty="0">
                <a:latin typeface="Trebuchet MS"/>
                <a:cs typeface="Trebuchet MS"/>
              </a:rPr>
              <a:t>полов,  </a:t>
            </a:r>
            <a:r>
              <a:rPr sz="1800" spc="-75" dirty="0">
                <a:latin typeface="Trebuchet MS"/>
                <a:cs typeface="Trebuchet MS"/>
              </a:rPr>
              <a:t>ограждение </a:t>
            </a:r>
            <a:r>
              <a:rPr sz="1800" spc="-80" dirty="0">
                <a:latin typeface="Trebuchet MS"/>
                <a:cs typeface="Trebuchet MS"/>
              </a:rPr>
              <a:t>отопительных </a:t>
            </a:r>
            <a:r>
              <a:rPr sz="1800" spc="-45" dirty="0">
                <a:latin typeface="Trebuchet MS"/>
                <a:cs typeface="Trebuchet MS"/>
              </a:rPr>
              <a:t>приборов </a:t>
            </a:r>
            <a:r>
              <a:rPr sz="1800" spc="-70" dirty="0">
                <a:latin typeface="Trebuchet MS"/>
                <a:cs typeface="Trebuchet MS"/>
              </a:rPr>
              <a:t>съемными</a:t>
            </a:r>
            <a:r>
              <a:rPr sz="1800" spc="-310" dirty="0">
                <a:latin typeface="Trebuchet MS"/>
                <a:cs typeface="Trebuchet MS"/>
              </a:rPr>
              <a:t> </a:t>
            </a:r>
            <a:r>
              <a:rPr sz="1800" spc="-60" dirty="0">
                <a:latin typeface="Trebuchet MS"/>
                <a:cs typeface="Trebuchet MS"/>
              </a:rPr>
              <a:t>деревянными</a:t>
            </a:r>
            <a:endParaRPr sz="1800" dirty="0">
              <a:latin typeface="Trebuchet MS"/>
              <a:cs typeface="Trebuchet MS"/>
            </a:endParaRPr>
          </a:p>
          <a:p>
            <a:pPr marL="27305" marR="1189355">
              <a:lnSpc>
                <a:spcPct val="100000"/>
              </a:lnSpc>
            </a:pPr>
            <a:r>
              <a:rPr sz="1800" spc="-80" dirty="0">
                <a:latin typeface="Trebuchet MS"/>
                <a:cs typeface="Trebuchet MS"/>
              </a:rPr>
              <a:t>решетками)</a:t>
            </a:r>
            <a:r>
              <a:rPr sz="1800" spc="-120" dirty="0">
                <a:latin typeface="Trebuchet MS"/>
                <a:cs typeface="Trebuchet MS"/>
              </a:rPr>
              <a:t> </a:t>
            </a:r>
            <a:r>
              <a:rPr sz="1800" spc="-70" dirty="0">
                <a:latin typeface="Trebuchet MS"/>
                <a:cs typeface="Trebuchet MS"/>
              </a:rPr>
              <a:t>в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29</a:t>
            </a:r>
            <a:r>
              <a:rPr sz="1800" spc="-125" dirty="0">
                <a:latin typeface="Trebuchet MS"/>
                <a:cs typeface="Trebuchet MS"/>
              </a:rPr>
              <a:t> </a:t>
            </a:r>
            <a:r>
              <a:rPr sz="1800" spc="-70" dirty="0" err="1">
                <a:latin typeface="Trebuchet MS"/>
                <a:cs typeface="Trebuchet MS"/>
              </a:rPr>
              <a:t>образовательных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85" dirty="0" err="1" smtClean="0">
                <a:latin typeface="Trebuchet MS"/>
                <a:cs typeface="Trebuchet MS"/>
              </a:rPr>
              <a:t>учреждениях</a:t>
            </a:r>
            <a:r>
              <a:rPr lang="ru-RU" sz="1800" spc="-85" dirty="0" smtClean="0">
                <a:latin typeface="Trebuchet MS"/>
                <a:cs typeface="Trebuchet MS"/>
              </a:rPr>
              <a:t>, </a:t>
            </a:r>
            <a:r>
              <a:rPr lang="ru-RU" spc="-85" dirty="0" smtClean="0">
                <a:latin typeface="Trebuchet MS"/>
                <a:cs typeface="Trebuchet MS"/>
              </a:rPr>
              <a:t>МКОУ «Тухчарская СОШ» производится капитальный ремонт по проекту «150 школ»</a:t>
            </a:r>
            <a:endParaRPr sz="18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209800" y="4533900"/>
            <a:ext cx="4648200" cy="1333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1"/>
          <p:cNvSpPr/>
          <p:nvPr/>
        </p:nvSpPr>
        <p:spPr>
          <a:xfrm>
            <a:off x="611555" y="3205480"/>
            <a:ext cx="7200900" cy="1328420"/>
          </a:xfrm>
          <a:custGeom>
            <a:avLst/>
            <a:gdLst/>
            <a:ahLst/>
            <a:cxnLst/>
            <a:rect l="l" t="t" r="r" b="b"/>
            <a:pathLst>
              <a:path w="7200900" h="1328420">
                <a:moveTo>
                  <a:pt x="221348" y="0"/>
                </a:moveTo>
                <a:lnTo>
                  <a:pt x="7200849" y="0"/>
                </a:lnTo>
                <a:lnTo>
                  <a:pt x="7200849" y="1106678"/>
                </a:lnTo>
                <a:lnTo>
                  <a:pt x="7196348" y="1151303"/>
                </a:lnTo>
                <a:lnTo>
                  <a:pt x="7183442" y="1192861"/>
                </a:lnTo>
                <a:lnTo>
                  <a:pt x="7163023" y="1230463"/>
                </a:lnTo>
                <a:lnTo>
                  <a:pt x="7135983" y="1263221"/>
                </a:lnTo>
                <a:lnTo>
                  <a:pt x="7103217" y="1290246"/>
                </a:lnTo>
                <a:lnTo>
                  <a:pt x="7065618" y="1310649"/>
                </a:lnTo>
                <a:lnTo>
                  <a:pt x="7024077" y="1323543"/>
                </a:lnTo>
                <a:lnTo>
                  <a:pt x="6979488" y="1328039"/>
                </a:lnTo>
                <a:lnTo>
                  <a:pt x="0" y="1328039"/>
                </a:lnTo>
                <a:lnTo>
                  <a:pt x="0" y="221361"/>
                </a:lnTo>
                <a:lnTo>
                  <a:pt x="4496" y="176772"/>
                </a:lnTo>
                <a:lnTo>
                  <a:pt x="17394" y="135231"/>
                </a:lnTo>
                <a:lnTo>
                  <a:pt x="37802" y="97631"/>
                </a:lnTo>
                <a:lnTo>
                  <a:pt x="64830" y="64865"/>
                </a:lnTo>
                <a:lnTo>
                  <a:pt x="97589" y="37826"/>
                </a:lnTo>
                <a:lnTo>
                  <a:pt x="135188" y="17406"/>
                </a:lnTo>
                <a:lnTo>
                  <a:pt x="176738" y="4500"/>
                </a:lnTo>
                <a:lnTo>
                  <a:pt x="221348" y="0"/>
                </a:lnTo>
                <a:close/>
              </a:path>
            </a:pathLst>
          </a:custGeom>
          <a:ln w="25400">
            <a:solidFill>
              <a:srgbClr val="526C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Прямоугольник 22"/>
          <p:cNvSpPr/>
          <p:nvPr/>
        </p:nvSpPr>
        <p:spPr>
          <a:xfrm>
            <a:off x="832142" y="3408025"/>
            <a:ext cx="75099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" marR="1189355" algn="ctr">
              <a:lnSpc>
                <a:spcPct val="100000"/>
              </a:lnSpc>
            </a:pPr>
            <a:r>
              <a:rPr lang="ru-RU" spc="-85" dirty="0" smtClean="0">
                <a:latin typeface="Trebuchet MS"/>
                <a:cs typeface="Trebuchet MS"/>
              </a:rPr>
              <a:t>Для двух школ района подписан договор пожертвования с меценатом, для ремонта школ МКОУ «Чапаевская СОШ №2» и МКОУ «</a:t>
            </a:r>
            <a:r>
              <a:rPr lang="ru-RU" spc="-85" dirty="0" err="1" smtClean="0">
                <a:latin typeface="Trebuchet MS"/>
                <a:cs typeface="Trebuchet MS"/>
              </a:rPr>
              <a:t>Шушинская</a:t>
            </a:r>
            <a:r>
              <a:rPr lang="ru-RU" spc="-85" dirty="0" smtClean="0">
                <a:latin typeface="Trebuchet MS"/>
                <a:cs typeface="Trebuchet MS"/>
              </a:rPr>
              <a:t> СОШ»</a:t>
            </a:r>
            <a:endParaRPr lang="ru-RU" dirty="0">
              <a:latin typeface="Trebuchet MS"/>
              <a:cs typeface="Trebuchet MS"/>
            </a:endParaRPr>
          </a:p>
        </p:txBody>
      </p:sp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4035" name="Object 3"/>
          <p:cNvGraphicFramePr>
            <a:graphicFrameLocks noChangeAspect="1"/>
          </p:cNvGraphicFramePr>
          <p:nvPr/>
        </p:nvGraphicFramePr>
        <p:xfrm>
          <a:off x="0" y="0"/>
          <a:ext cx="9144000" cy="6843742"/>
        </p:xfrm>
        <a:graphic>
          <a:graphicData uri="http://schemas.openxmlformats.org/presentationml/2006/ole">
            <p:oleObj spid="_x0000_s44035" name="Слайд" r:id="rId7" imgW="4570530" imgH="3427400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52386" y="4710681"/>
            <a:ext cx="2319908" cy="21473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96128" y="111252"/>
            <a:ext cx="620268" cy="845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694419" y="111252"/>
            <a:ext cx="449579" cy="8458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38200" y="281528"/>
            <a:ext cx="74676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95" dirty="0"/>
              <a:t>Укрепление </a:t>
            </a:r>
            <a:r>
              <a:rPr sz="3200" spc="-190" dirty="0"/>
              <a:t>материально-технической</a:t>
            </a:r>
            <a:r>
              <a:rPr sz="3200" spc="-235" dirty="0"/>
              <a:t> </a:t>
            </a:r>
            <a:r>
              <a:rPr sz="3200" spc="-145" dirty="0"/>
              <a:t>базы</a:t>
            </a:r>
          </a:p>
        </p:txBody>
      </p:sp>
      <p:sp>
        <p:nvSpPr>
          <p:cNvPr id="8" name="object 8"/>
          <p:cNvSpPr/>
          <p:nvPr/>
        </p:nvSpPr>
        <p:spPr>
          <a:xfrm>
            <a:off x="8048625" y="981011"/>
            <a:ext cx="720725" cy="7191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1555" y="981075"/>
            <a:ext cx="7200900" cy="565785"/>
          </a:xfrm>
          <a:custGeom>
            <a:avLst/>
            <a:gdLst/>
            <a:ahLst/>
            <a:cxnLst/>
            <a:rect l="l" t="t" r="r" b="b"/>
            <a:pathLst>
              <a:path w="7200900" h="565785">
                <a:moveTo>
                  <a:pt x="3741877" y="424307"/>
                </a:moveTo>
                <a:lnTo>
                  <a:pt x="3458921" y="424307"/>
                </a:lnTo>
                <a:lnTo>
                  <a:pt x="3600399" y="565785"/>
                </a:lnTo>
                <a:lnTo>
                  <a:pt x="3741877" y="424307"/>
                </a:lnTo>
                <a:close/>
              </a:path>
              <a:path w="7200900" h="565785">
                <a:moveTo>
                  <a:pt x="3671138" y="367664"/>
                </a:moveTo>
                <a:lnTo>
                  <a:pt x="3529660" y="367664"/>
                </a:lnTo>
                <a:lnTo>
                  <a:pt x="3529660" y="424307"/>
                </a:lnTo>
                <a:lnTo>
                  <a:pt x="3671138" y="424307"/>
                </a:lnTo>
                <a:lnTo>
                  <a:pt x="3671138" y="367664"/>
                </a:lnTo>
                <a:close/>
              </a:path>
              <a:path w="7200900" h="565785">
                <a:moveTo>
                  <a:pt x="7200849" y="0"/>
                </a:moveTo>
                <a:lnTo>
                  <a:pt x="0" y="0"/>
                </a:lnTo>
                <a:lnTo>
                  <a:pt x="0" y="367664"/>
                </a:lnTo>
                <a:lnTo>
                  <a:pt x="7200849" y="367664"/>
                </a:lnTo>
                <a:lnTo>
                  <a:pt x="72008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11555" y="981075"/>
            <a:ext cx="7200900" cy="565785"/>
          </a:xfrm>
          <a:custGeom>
            <a:avLst/>
            <a:gdLst/>
            <a:ahLst/>
            <a:cxnLst/>
            <a:rect l="l" t="t" r="r" b="b"/>
            <a:pathLst>
              <a:path w="7200900" h="565785">
                <a:moveTo>
                  <a:pt x="0" y="0"/>
                </a:moveTo>
                <a:lnTo>
                  <a:pt x="7200849" y="0"/>
                </a:lnTo>
                <a:lnTo>
                  <a:pt x="7200849" y="367664"/>
                </a:lnTo>
                <a:lnTo>
                  <a:pt x="3671138" y="367664"/>
                </a:lnTo>
                <a:lnTo>
                  <a:pt x="3671138" y="424307"/>
                </a:lnTo>
                <a:lnTo>
                  <a:pt x="3741877" y="424307"/>
                </a:lnTo>
                <a:lnTo>
                  <a:pt x="3600399" y="565785"/>
                </a:lnTo>
                <a:lnTo>
                  <a:pt x="3458921" y="424307"/>
                </a:lnTo>
                <a:lnTo>
                  <a:pt x="3529660" y="424307"/>
                </a:lnTo>
                <a:lnTo>
                  <a:pt x="3529660" y="367664"/>
                </a:lnTo>
                <a:lnTo>
                  <a:pt x="0" y="367664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DC58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55" y="1556766"/>
            <a:ext cx="7200900" cy="1021715"/>
          </a:xfrm>
          <a:custGeom>
            <a:avLst/>
            <a:gdLst/>
            <a:ahLst/>
            <a:cxnLst/>
            <a:rect l="l" t="t" r="r" b="b"/>
            <a:pathLst>
              <a:path w="7200900" h="1021714">
                <a:moveTo>
                  <a:pt x="7200849" y="0"/>
                </a:moveTo>
                <a:lnTo>
                  <a:pt x="170268" y="0"/>
                </a:lnTo>
                <a:lnTo>
                  <a:pt x="125006" y="6080"/>
                </a:lnTo>
                <a:lnTo>
                  <a:pt x="84333" y="23240"/>
                </a:lnTo>
                <a:lnTo>
                  <a:pt x="49872" y="49863"/>
                </a:lnTo>
                <a:lnTo>
                  <a:pt x="23248" y="84327"/>
                </a:lnTo>
                <a:lnTo>
                  <a:pt x="6082" y="125015"/>
                </a:lnTo>
                <a:lnTo>
                  <a:pt x="0" y="170307"/>
                </a:lnTo>
                <a:lnTo>
                  <a:pt x="0" y="1021588"/>
                </a:lnTo>
                <a:lnTo>
                  <a:pt x="7030542" y="1021588"/>
                </a:lnTo>
                <a:lnTo>
                  <a:pt x="7075789" y="1015507"/>
                </a:lnTo>
                <a:lnTo>
                  <a:pt x="7116464" y="998347"/>
                </a:lnTo>
                <a:lnTo>
                  <a:pt x="7150938" y="971724"/>
                </a:lnTo>
                <a:lnTo>
                  <a:pt x="7177579" y="937260"/>
                </a:lnTo>
                <a:lnTo>
                  <a:pt x="7194760" y="896572"/>
                </a:lnTo>
                <a:lnTo>
                  <a:pt x="7200849" y="851281"/>
                </a:lnTo>
                <a:lnTo>
                  <a:pt x="72008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1555" y="1556766"/>
            <a:ext cx="7200900" cy="1021715"/>
          </a:xfrm>
          <a:custGeom>
            <a:avLst/>
            <a:gdLst/>
            <a:ahLst/>
            <a:cxnLst/>
            <a:rect l="l" t="t" r="r" b="b"/>
            <a:pathLst>
              <a:path w="7200900" h="1021714">
                <a:moveTo>
                  <a:pt x="170268" y="0"/>
                </a:moveTo>
                <a:lnTo>
                  <a:pt x="7200849" y="0"/>
                </a:lnTo>
                <a:lnTo>
                  <a:pt x="7200849" y="851281"/>
                </a:lnTo>
                <a:lnTo>
                  <a:pt x="7194760" y="896572"/>
                </a:lnTo>
                <a:lnTo>
                  <a:pt x="7177579" y="937260"/>
                </a:lnTo>
                <a:lnTo>
                  <a:pt x="7150938" y="971724"/>
                </a:lnTo>
                <a:lnTo>
                  <a:pt x="7116464" y="998347"/>
                </a:lnTo>
                <a:lnTo>
                  <a:pt x="7075789" y="1015507"/>
                </a:lnTo>
                <a:lnTo>
                  <a:pt x="7030542" y="1021588"/>
                </a:lnTo>
                <a:lnTo>
                  <a:pt x="0" y="1021588"/>
                </a:lnTo>
                <a:lnTo>
                  <a:pt x="0" y="170307"/>
                </a:lnTo>
                <a:lnTo>
                  <a:pt x="6082" y="125015"/>
                </a:lnTo>
                <a:lnTo>
                  <a:pt x="23248" y="84327"/>
                </a:lnTo>
                <a:lnTo>
                  <a:pt x="49872" y="49863"/>
                </a:lnTo>
                <a:lnTo>
                  <a:pt x="84333" y="23240"/>
                </a:lnTo>
                <a:lnTo>
                  <a:pt x="125006" y="6080"/>
                </a:lnTo>
                <a:lnTo>
                  <a:pt x="170268" y="0"/>
                </a:lnTo>
                <a:close/>
              </a:path>
            </a:pathLst>
          </a:custGeom>
          <a:ln w="25399">
            <a:solidFill>
              <a:srgbClr val="526C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11555" y="2857880"/>
            <a:ext cx="7200900" cy="715645"/>
          </a:xfrm>
          <a:custGeom>
            <a:avLst/>
            <a:gdLst/>
            <a:ahLst/>
            <a:cxnLst/>
            <a:rect l="l" t="t" r="r" b="b"/>
            <a:pathLst>
              <a:path w="7200900" h="715645">
                <a:moveTo>
                  <a:pt x="7200849" y="0"/>
                </a:moveTo>
                <a:lnTo>
                  <a:pt x="119189" y="0"/>
                </a:lnTo>
                <a:lnTo>
                  <a:pt x="72796" y="9382"/>
                </a:lnTo>
                <a:lnTo>
                  <a:pt x="34910" y="34956"/>
                </a:lnTo>
                <a:lnTo>
                  <a:pt x="9366" y="72866"/>
                </a:lnTo>
                <a:lnTo>
                  <a:pt x="0" y="119253"/>
                </a:lnTo>
                <a:lnTo>
                  <a:pt x="0" y="715137"/>
                </a:lnTo>
                <a:lnTo>
                  <a:pt x="7081596" y="715137"/>
                </a:lnTo>
                <a:lnTo>
                  <a:pt x="7127982" y="705774"/>
                </a:lnTo>
                <a:lnTo>
                  <a:pt x="7165892" y="680243"/>
                </a:lnTo>
                <a:lnTo>
                  <a:pt x="7191467" y="642377"/>
                </a:lnTo>
                <a:lnTo>
                  <a:pt x="7200849" y="596011"/>
                </a:lnTo>
                <a:lnTo>
                  <a:pt x="72008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11555" y="2857880"/>
            <a:ext cx="7200900" cy="715645"/>
          </a:xfrm>
          <a:custGeom>
            <a:avLst/>
            <a:gdLst/>
            <a:ahLst/>
            <a:cxnLst/>
            <a:rect l="l" t="t" r="r" b="b"/>
            <a:pathLst>
              <a:path w="7200900" h="715645">
                <a:moveTo>
                  <a:pt x="119189" y="0"/>
                </a:moveTo>
                <a:lnTo>
                  <a:pt x="7200849" y="0"/>
                </a:lnTo>
                <a:lnTo>
                  <a:pt x="7200849" y="596011"/>
                </a:lnTo>
                <a:lnTo>
                  <a:pt x="7191467" y="642377"/>
                </a:lnTo>
                <a:lnTo>
                  <a:pt x="7165892" y="680243"/>
                </a:lnTo>
                <a:lnTo>
                  <a:pt x="7127982" y="705774"/>
                </a:lnTo>
                <a:lnTo>
                  <a:pt x="7081596" y="715137"/>
                </a:lnTo>
                <a:lnTo>
                  <a:pt x="0" y="715137"/>
                </a:lnTo>
                <a:lnTo>
                  <a:pt x="0" y="119253"/>
                </a:lnTo>
                <a:lnTo>
                  <a:pt x="9366" y="72866"/>
                </a:lnTo>
                <a:lnTo>
                  <a:pt x="34910" y="34956"/>
                </a:lnTo>
                <a:lnTo>
                  <a:pt x="72796" y="9382"/>
                </a:lnTo>
                <a:lnTo>
                  <a:pt x="119189" y="0"/>
                </a:lnTo>
                <a:close/>
              </a:path>
            </a:pathLst>
          </a:custGeom>
          <a:ln w="25400">
            <a:solidFill>
              <a:srgbClr val="DC58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1555" y="3893439"/>
            <a:ext cx="7200900" cy="1328420"/>
          </a:xfrm>
          <a:custGeom>
            <a:avLst/>
            <a:gdLst/>
            <a:ahLst/>
            <a:cxnLst/>
            <a:rect l="l" t="t" r="r" b="b"/>
            <a:pathLst>
              <a:path w="7200900" h="1328420">
                <a:moveTo>
                  <a:pt x="7200849" y="0"/>
                </a:moveTo>
                <a:lnTo>
                  <a:pt x="221348" y="0"/>
                </a:lnTo>
                <a:lnTo>
                  <a:pt x="176738" y="4495"/>
                </a:lnTo>
                <a:lnTo>
                  <a:pt x="135188" y="17389"/>
                </a:lnTo>
                <a:lnTo>
                  <a:pt x="97589" y="37792"/>
                </a:lnTo>
                <a:lnTo>
                  <a:pt x="64830" y="64817"/>
                </a:lnTo>
                <a:lnTo>
                  <a:pt x="37802" y="97575"/>
                </a:lnTo>
                <a:lnTo>
                  <a:pt x="17394" y="135177"/>
                </a:lnTo>
                <a:lnTo>
                  <a:pt x="4496" y="176735"/>
                </a:lnTo>
                <a:lnTo>
                  <a:pt x="0" y="221361"/>
                </a:lnTo>
                <a:lnTo>
                  <a:pt x="0" y="1328039"/>
                </a:lnTo>
                <a:lnTo>
                  <a:pt x="6979488" y="1328039"/>
                </a:lnTo>
                <a:lnTo>
                  <a:pt x="7024077" y="1323538"/>
                </a:lnTo>
                <a:lnTo>
                  <a:pt x="7065618" y="1310632"/>
                </a:lnTo>
                <a:lnTo>
                  <a:pt x="7103217" y="1290212"/>
                </a:lnTo>
                <a:lnTo>
                  <a:pt x="7135983" y="1263173"/>
                </a:lnTo>
                <a:lnTo>
                  <a:pt x="7163023" y="1230407"/>
                </a:lnTo>
                <a:lnTo>
                  <a:pt x="7183442" y="1192807"/>
                </a:lnTo>
                <a:lnTo>
                  <a:pt x="7196348" y="1151266"/>
                </a:lnTo>
                <a:lnTo>
                  <a:pt x="7200849" y="1106678"/>
                </a:lnTo>
                <a:lnTo>
                  <a:pt x="72008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11555" y="3893439"/>
            <a:ext cx="7200900" cy="1328420"/>
          </a:xfrm>
          <a:custGeom>
            <a:avLst/>
            <a:gdLst/>
            <a:ahLst/>
            <a:cxnLst/>
            <a:rect l="l" t="t" r="r" b="b"/>
            <a:pathLst>
              <a:path w="7200900" h="1328420">
                <a:moveTo>
                  <a:pt x="221348" y="0"/>
                </a:moveTo>
                <a:lnTo>
                  <a:pt x="7200849" y="0"/>
                </a:lnTo>
                <a:lnTo>
                  <a:pt x="7200849" y="1106678"/>
                </a:lnTo>
                <a:lnTo>
                  <a:pt x="7196348" y="1151266"/>
                </a:lnTo>
                <a:lnTo>
                  <a:pt x="7183442" y="1192807"/>
                </a:lnTo>
                <a:lnTo>
                  <a:pt x="7163023" y="1230407"/>
                </a:lnTo>
                <a:lnTo>
                  <a:pt x="7135983" y="1263173"/>
                </a:lnTo>
                <a:lnTo>
                  <a:pt x="7103217" y="1290212"/>
                </a:lnTo>
                <a:lnTo>
                  <a:pt x="7065618" y="1310632"/>
                </a:lnTo>
                <a:lnTo>
                  <a:pt x="7024077" y="1323538"/>
                </a:lnTo>
                <a:lnTo>
                  <a:pt x="6979488" y="1328039"/>
                </a:lnTo>
                <a:lnTo>
                  <a:pt x="0" y="1328039"/>
                </a:lnTo>
                <a:lnTo>
                  <a:pt x="0" y="221361"/>
                </a:lnTo>
                <a:lnTo>
                  <a:pt x="4496" y="176735"/>
                </a:lnTo>
                <a:lnTo>
                  <a:pt x="17394" y="135177"/>
                </a:lnTo>
                <a:lnTo>
                  <a:pt x="37802" y="97575"/>
                </a:lnTo>
                <a:lnTo>
                  <a:pt x="64830" y="64817"/>
                </a:lnTo>
                <a:lnTo>
                  <a:pt x="97589" y="37792"/>
                </a:lnTo>
                <a:lnTo>
                  <a:pt x="135188" y="17389"/>
                </a:lnTo>
                <a:lnTo>
                  <a:pt x="176738" y="4495"/>
                </a:lnTo>
                <a:lnTo>
                  <a:pt x="221348" y="0"/>
                </a:lnTo>
                <a:close/>
              </a:path>
            </a:pathLst>
          </a:custGeom>
          <a:ln w="25400">
            <a:solidFill>
              <a:srgbClr val="526C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25220" y="999235"/>
            <a:ext cx="6865620" cy="41780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13080">
              <a:lnSpc>
                <a:spcPct val="100000"/>
              </a:lnSpc>
              <a:spcBef>
                <a:spcPts val="100"/>
              </a:spcBef>
            </a:pPr>
            <a:r>
              <a:rPr sz="1800" b="1" spc="-155" dirty="0">
                <a:solidFill>
                  <a:srgbClr val="FF6600"/>
                </a:solidFill>
                <a:latin typeface="Trebuchet MS"/>
                <a:cs typeface="Trebuchet MS"/>
              </a:rPr>
              <a:t>Текущие </a:t>
            </a:r>
            <a:r>
              <a:rPr sz="1800" b="1" spc="-95" dirty="0">
                <a:solidFill>
                  <a:srgbClr val="FF6600"/>
                </a:solidFill>
                <a:latin typeface="Trebuchet MS"/>
                <a:cs typeface="Trebuchet MS"/>
              </a:rPr>
              <a:t>ремонты </a:t>
            </a:r>
            <a:r>
              <a:rPr sz="1800" b="1" spc="-80" dirty="0">
                <a:solidFill>
                  <a:srgbClr val="FF6600"/>
                </a:solidFill>
                <a:latin typeface="Trebuchet MS"/>
                <a:cs typeface="Trebuchet MS"/>
              </a:rPr>
              <a:t>и </a:t>
            </a:r>
            <a:r>
              <a:rPr sz="1800" b="1" spc="-95" dirty="0">
                <a:solidFill>
                  <a:srgbClr val="FF6600"/>
                </a:solidFill>
                <a:latin typeface="Trebuchet MS"/>
                <a:cs typeface="Trebuchet MS"/>
              </a:rPr>
              <a:t>работы </a:t>
            </a:r>
            <a:r>
              <a:rPr sz="1800" b="1" spc="-80" dirty="0">
                <a:solidFill>
                  <a:srgbClr val="FF6600"/>
                </a:solidFill>
                <a:latin typeface="Trebuchet MS"/>
                <a:cs typeface="Trebuchet MS"/>
              </a:rPr>
              <a:t>по </a:t>
            </a:r>
            <a:r>
              <a:rPr sz="1800" b="1" spc="-130" dirty="0" err="1">
                <a:solidFill>
                  <a:srgbClr val="FF6600"/>
                </a:solidFill>
                <a:latin typeface="Trebuchet MS"/>
                <a:cs typeface="Trebuchet MS"/>
              </a:rPr>
              <a:t>благоустройству</a:t>
            </a:r>
            <a:r>
              <a:rPr sz="1800" b="1" spc="-365" dirty="0">
                <a:solidFill>
                  <a:srgbClr val="FF6600"/>
                </a:solidFill>
                <a:latin typeface="Trebuchet MS"/>
                <a:cs typeface="Trebuchet MS"/>
              </a:rPr>
              <a:t> </a:t>
            </a:r>
            <a:r>
              <a:rPr lang="ru-RU" sz="1800" b="1" spc="-365" dirty="0" smtClean="0">
                <a:solidFill>
                  <a:srgbClr val="FF6600"/>
                </a:solidFill>
                <a:latin typeface="Trebuchet MS"/>
                <a:cs typeface="Trebuchet MS"/>
              </a:rPr>
              <a:t> </a:t>
            </a:r>
            <a:r>
              <a:rPr sz="1800" b="1" spc="-114" dirty="0" err="1" smtClean="0">
                <a:solidFill>
                  <a:srgbClr val="FF6600"/>
                </a:solidFill>
                <a:latin typeface="Trebuchet MS"/>
                <a:cs typeface="Trebuchet MS"/>
              </a:rPr>
              <a:t>территорий</a:t>
            </a:r>
            <a:endParaRPr sz="18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L="27305">
              <a:lnSpc>
                <a:spcPct val="100000"/>
              </a:lnSpc>
            </a:pPr>
            <a:r>
              <a:rPr sz="1800" spc="-70" dirty="0">
                <a:latin typeface="Trebuchet MS"/>
                <a:cs typeface="Trebuchet MS"/>
              </a:rPr>
              <a:t>Ремонт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кровель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spc="-95" dirty="0">
                <a:latin typeface="Trebuchet MS"/>
                <a:cs typeface="Trebuchet MS"/>
              </a:rPr>
              <a:t>(в</a:t>
            </a:r>
            <a:r>
              <a:rPr sz="1800" spc="-130" dirty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рамках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spc="-70" dirty="0">
                <a:latin typeface="Trebuchet MS"/>
                <a:cs typeface="Trebuchet MS"/>
              </a:rPr>
              <a:t>решения</a:t>
            </a:r>
            <a:r>
              <a:rPr sz="1800" spc="-125" dirty="0">
                <a:latin typeface="Trebuchet MS"/>
                <a:cs typeface="Trebuchet MS"/>
              </a:rPr>
              <a:t> </a:t>
            </a:r>
            <a:r>
              <a:rPr sz="1800" spc="-65" dirty="0">
                <a:latin typeface="Trebuchet MS"/>
                <a:cs typeface="Trebuchet MS"/>
              </a:rPr>
              <a:t>аварийных</a:t>
            </a:r>
            <a:r>
              <a:rPr sz="1800" spc="-120" dirty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ситуаций</a:t>
            </a:r>
            <a:r>
              <a:rPr sz="1800" spc="-110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по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130" dirty="0">
                <a:latin typeface="Trebuchet MS"/>
                <a:cs typeface="Trebuchet MS"/>
              </a:rPr>
              <a:t>сфере</a:t>
            </a:r>
            <a:endParaRPr sz="1800" dirty="0">
              <a:latin typeface="Trebuchet MS"/>
              <a:cs typeface="Trebuchet MS"/>
            </a:endParaRPr>
          </a:p>
          <a:p>
            <a:pPr marL="27305" marR="21590">
              <a:lnSpc>
                <a:spcPct val="100000"/>
              </a:lnSpc>
            </a:pPr>
            <a:r>
              <a:rPr sz="1800" spc="-55" dirty="0">
                <a:latin typeface="Trebuchet MS"/>
                <a:cs typeface="Trebuchet MS"/>
              </a:rPr>
              <a:t>«Образование») </a:t>
            </a:r>
            <a:r>
              <a:rPr sz="1800" spc="-70" dirty="0">
                <a:latin typeface="Trebuchet MS"/>
                <a:cs typeface="Trebuchet MS"/>
              </a:rPr>
              <a:t>в </a:t>
            </a:r>
            <a:r>
              <a:rPr lang="ru-RU" sz="1800" spc="-70" dirty="0" smtClean="0">
                <a:latin typeface="Trebuchet MS"/>
                <a:cs typeface="Trebuchet MS"/>
              </a:rPr>
              <a:t>МКОУ «</a:t>
            </a:r>
            <a:r>
              <a:rPr lang="ru-RU" sz="1800" spc="-70" dirty="0" err="1" smtClean="0">
                <a:latin typeface="Trebuchet MS"/>
                <a:cs typeface="Trebuchet MS"/>
              </a:rPr>
              <a:t>Банайюртовская</a:t>
            </a:r>
            <a:r>
              <a:rPr lang="ru-RU" sz="1800" spc="-70" dirty="0" smtClean="0">
                <a:latin typeface="Trebuchet MS"/>
                <a:cs typeface="Trebuchet MS"/>
              </a:rPr>
              <a:t> СОШ» выполнен ремонт кровли</a:t>
            </a:r>
          </a:p>
          <a:p>
            <a:pPr marL="27305" marR="21590"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  <a:p>
            <a:pPr marL="12700" marR="368300">
              <a:lnSpc>
                <a:spcPct val="100000"/>
              </a:lnSpc>
              <a:spcBef>
                <a:spcPts val="1580"/>
              </a:spcBef>
            </a:pPr>
            <a:r>
              <a:rPr sz="1800" spc="-95" dirty="0">
                <a:latin typeface="Trebuchet MS"/>
                <a:cs typeface="Trebuchet MS"/>
              </a:rPr>
              <a:t>Сантехнические </a:t>
            </a:r>
            <a:r>
              <a:rPr sz="1800" spc="-60" dirty="0">
                <a:latin typeface="Trebuchet MS"/>
                <a:cs typeface="Trebuchet MS"/>
              </a:rPr>
              <a:t>работы </a:t>
            </a:r>
            <a:r>
              <a:rPr sz="1800" spc="-35" dirty="0">
                <a:latin typeface="Trebuchet MS"/>
                <a:cs typeface="Trebuchet MS"/>
              </a:rPr>
              <a:t>по </a:t>
            </a:r>
            <a:r>
              <a:rPr sz="1800" spc="-65" dirty="0">
                <a:latin typeface="Trebuchet MS"/>
                <a:cs typeface="Trebuchet MS"/>
              </a:rPr>
              <a:t>предписаниям Роспотребнадзора </a:t>
            </a:r>
            <a:r>
              <a:rPr sz="1800" spc="-70" dirty="0">
                <a:latin typeface="Trebuchet MS"/>
                <a:cs typeface="Trebuchet MS"/>
              </a:rPr>
              <a:t>в </a:t>
            </a:r>
            <a:r>
              <a:rPr lang="ru-RU" sz="1800" spc="-35" dirty="0" smtClean="0">
                <a:latin typeface="Trebuchet MS"/>
                <a:cs typeface="Trebuchet MS"/>
              </a:rPr>
              <a:t>23</a:t>
            </a:r>
            <a:r>
              <a:rPr sz="1800" spc="-35" dirty="0" smtClean="0">
                <a:latin typeface="Trebuchet MS"/>
                <a:cs typeface="Trebuchet MS"/>
              </a:rPr>
              <a:t>  </a:t>
            </a:r>
            <a:r>
              <a:rPr sz="1800" spc="-85" dirty="0" err="1" smtClean="0">
                <a:latin typeface="Trebuchet MS"/>
                <a:cs typeface="Trebuchet MS"/>
              </a:rPr>
              <a:t>учреждениях</a:t>
            </a:r>
            <a:r>
              <a:rPr lang="ru-RU" spc="-135" dirty="0" smtClean="0">
                <a:latin typeface="Trebuchet MS"/>
                <a:cs typeface="Trebuchet MS"/>
              </a:rPr>
              <a:t>.</a:t>
            </a:r>
          </a:p>
          <a:p>
            <a:pPr marL="12700" marR="368300">
              <a:lnSpc>
                <a:spcPct val="100000"/>
              </a:lnSpc>
              <a:spcBef>
                <a:spcPts val="1580"/>
              </a:spcBef>
            </a:pPr>
            <a:endParaRPr sz="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00" dirty="0">
              <a:latin typeface="Times New Roman"/>
              <a:cs typeface="Times New Roman"/>
            </a:endParaRPr>
          </a:p>
          <a:p>
            <a:pPr marL="42545" marR="5080">
              <a:lnSpc>
                <a:spcPct val="100000"/>
              </a:lnSpc>
            </a:pPr>
            <a:r>
              <a:rPr sz="1800" spc="-70" dirty="0">
                <a:latin typeface="Trebuchet MS"/>
                <a:cs typeface="Trebuchet MS"/>
              </a:rPr>
              <a:t>Ремонт </a:t>
            </a:r>
            <a:r>
              <a:rPr sz="1800" spc="-90" dirty="0">
                <a:latin typeface="Trebuchet MS"/>
                <a:cs typeface="Trebuchet MS"/>
              </a:rPr>
              <a:t>системы </a:t>
            </a:r>
            <a:r>
              <a:rPr sz="1800" spc="-85" dirty="0">
                <a:latin typeface="Trebuchet MS"/>
                <a:cs typeface="Trebuchet MS"/>
              </a:rPr>
              <a:t>электроснабжения </a:t>
            </a:r>
            <a:r>
              <a:rPr sz="1800" spc="-60" dirty="0">
                <a:latin typeface="Trebuchet MS"/>
                <a:cs typeface="Trebuchet MS"/>
              </a:rPr>
              <a:t>и </a:t>
            </a:r>
            <a:r>
              <a:rPr sz="1800" spc="-90" dirty="0">
                <a:latin typeface="Trebuchet MS"/>
                <a:cs typeface="Trebuchet MS"/>
              </a:rPr>
              <a:t>электроосвещения,</a:t>
            </a:r>
            <a:r>
              <a:rPr sz="1800" spc="-280" dirty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вентиляции  </a:t>
            </a:r>
            <a:r>
              <a:rPr sz="1800" spc="-35" dirty="0">
                <a:latin typeface="Trebuchet MS"/>
                <a:cs typeface="Trebuchet MS"/>
              </a:rPr>
              <a:t>по </a:t>
            </a:r>
            <a:r>
              <a:rPr sz="1800" spc="-65" dirty="0">
                <a:latin typeface="Trebuchet MS"/>
                <a:cs typeface="Trebuchet MS"/>
              </a:rPr>
              <a:t>предписаниям Роспотребнадзора </a:t>
            </a:r>
            <a:r>
              <a:rPr sz="1800" spc="-60" dirty="0">
                <a:latin typeface="Trebuchet MS"/>
                <a:cs typeface="Trebuchet MS"/>
              </a:rPr>
              <a:t>и </a:t>
            </a:r>
            <a:r>
              <a:rPr sz="1800" spc="-70" dirty="0">
                <a:latin typeface="Trebuchet MS"/>
                <a:cs typeface="Trebuchet MS"/>
              </a:rPr>
              <a:t>в </a:t>
            </a:r>
            <a:r>
              <a:rPr sz="1800" spc="-80" dirty="0">
                <a:latin typeface="Trebuchet MS"/>
                <a:cs typeface="Trebuchet MS"/>
              </a:rPr>
              <a:t>рамках </a:t>
            </a:r>
            <a:r>
              <a:rPr sz="1800" spc="-70" dirty="0">
                <a:latin typeface="Trebuchet MS"/>
                <a:cs typeface="Trebuchet MS"/>
              </a:rPr>
              <a:t>решения аварийных  </a:t>
            </a:r>
            <a:r>
              <a:rPr sz="1800" spc="-75" dirty="0">
                <a:latin typeface="Trebuchet MS"/>
                <a:cs typeface="Trebuchet MS"/>
              </a:rPr>
              <a:t>ситуаций</a:t>
            </a:r>
            <a:r>
              <a:rPr sz="1800" spc="-120" dirty="0">
                <a:latin typeface="Trebuchet MS"/>
                <a:cs typeface="Trebuchet MS"/>
              </a:rPr>
              <a:t> </a:t>
            </a:r>
            <a:r>
              <a:rPr sz="1800" spc="-70" dirty="0">
                <a:latin typeface="Trebuchet MS"/>
                <a:cs typeface="Trebuchet MS"/>
              </a:rPr>
              <a:t>в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lang="ru-RU" sz="1800" spc="-35" dirty="0" smtClean="0">
                <a:latin typeface="Trebuchet MS"/>
                <a:cs typeface="Trebuchet MS"/>
              </a:rPr>
              <a:t>МКОУ «</a:t>
            </a:r>
            <a:r>
              <a:rPr lang="ru-RU" sz="1800" spc="-35" dirty="0" err="1" smtClean="0">
                <a:latin typeface="Trebuchet MS"/>
                <a:cs typeface="Trebuchet MS"/>
              </a:rPr>
              <a:t>Ахарская</a:t>
            </a:r>
            <a:r>
              <a:rPr lang="ru-RU" sz="1800" spc="-35" dirty="0" smtClean="0">
                <a:latin typeface="Trebuchet MS"/>
                <a:cs typeface="Trebuchet MS"/>
              </a:rPr>
              <a:t> СОШ» произведена замена электропроводки.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3009" name="Object 1"/>
          <p:cNvGraphicFramePr>
            <a:graphicFrameLocks noChangeAspect="1"/>
          </p:cNvGraphicFramePr>
          <p:nvPr/>
        </p:nvGraphicFramePr>
        <p:xfrm>
          <a:off x="0" y="0"/>
          <a:ext cx="9163050" cy="6858000"/>
        </p:xfrm>
        <a:graphic>
          <a:graphicData uri="http://schemas.openxmlformats.org/presentationml/2006/ole">
            <p:oleObj spid="_x0000_s43009" name="Слайд" r:id="rId7" imgW="4570530" imgH="3427400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C:\Users\Магомедрасул\Desktop\bcf27da1d6cd6a77806661bea1e2480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628" y="1957387"/>
            <a:ext cx="4876800" cy="326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Магомедрасул\Desktop\b0154f58ad371b76d68e24c8532e380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0007" y="2414835"/>
            <a:ext cx="4165600" cy="413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Магомедрасул\Desktop\54e219557ed2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09834"/>
            <a:ext cx="3225800" cy="202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Магомедрасул\Desktop\174b82f08124eddb677e7d31deff97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091" y="4226214"/>
            <a:ext cx="31496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Магомедрасул\Desktop\1960ad6b7eefdd099acd240fb891ce8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628" y="509834"/>
            <a:ext cx="2842172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Магомедрасул\Desktop\novolak_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0691" y="4876800"/>
            <a:ext cx="3281416" cy="175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Магомедрасул\Desktop\1f2157a123fa9370efccc47ddb37d58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7600" y="416965"/>
            <a:ext cx="29464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Магомедрасул\Desktop\a1792a7d639b6825dfd38dd13d5d83b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1600" y="1925856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9628" y="2507727"/>
            <a:ext cx="87603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i="1" spc="-85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С ДНЕМ ЗНАНИЙ</a:t>
            </a:r>
            <a:endParaRPr lang="ru-RU" sz="7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392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361711" cy="655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6847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694419" y="39623"/>
            <a:ext cx="449579" cy="845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47285" y="-67534"/>
            <a:ext cx="840171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Дошкольное</a:t>
            </a:r>
            <a:r>
              <a:rPr spc="-65" dirty="0"/>
              <a:t> </a:t>
            </a:r>
            <a:r>
              <a:rPr spc="-5" dirty="0"/>
              <a:t>образование</a:t>
            </a:r>
          </a:p>
        </p:txBody>
      </p:sp>
      <p:sp>
        <p:nvSpPr>
          <p:cNvPr id="5" name="object 5"/>
          <p:cNvSpPr/>
          <p:nvPr/>
        </p:nvSpPr>
        <p:spPr>
          <a:xfrm>
            <a:off x="8048625" y="981011"/>
            <a:ext cx="720725" cy="719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59650" y="2217673"/>
            <a:ext cx="1730375" cy="13557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39444" y="1037335"/>
            <a:ext cx="29984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C00000"/>
                </a:solidFill>
                <a:latin typeface="Calibri"/>
                <a:cs typeface="Calibri"/>
              </a:rPr>
              <a:t>ДОШКОЛЬНОЕ</a:t>
            </a:r>
            <a:r>
              <a:rPr sz="18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spc="-15" dirty="0">
                <a:solidFill>
                  <a:srgbClr val="C00000"/>
                </a:solidFill>
                <a:latin typeface="Calibri"/>
                <a:cs typeface="Calibri"/>
              </a:rPr>
              <a:t>ОБРАЗОВАНИЕ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55383" y="5847445"/>
            <a:ext cx="37338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b="1" spc="-5" dirty="0" smtClean="0">
                <a:solidFill>
                  <a:srgbClr val="974707"/>
                </a:solidFill>
                <a:latin typeface="Arial Narrow"/>
                <a:cs typeface="Arial Narrow"/>
              </a:rPr>
              <a:t>2010</a:t>
            </a:r>
            <a:endParaRPr sz="1500" dirty="0">
              <a:latin typeface="Arial Narrow"/>
              <a:cs typeface="Arial Narr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49589" y="5847445"/>
            <a:ext cx="37338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b="1" spc="-5" dirty="0" smtClean="0">
                <a:solidFill>
                  <a:srgbClr val="974707"/>
                </a:solidFill>
                <a:latin typeface="Arial Narrow"/>
                <a:cs typeface="Arial Narrow"/>
              </a:rPr>
              <a:t>2011</a:t>
            </a:r>
            <a:endParaRPr sz="1500" dirty="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03739" y="5847445"/>
            <a:ext cx="37338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 dirty="0" smtClean="0">
                <a:solidFill>
                  <a:srgbClr val="974707"/>
                </a:solidFill>
                <a:latin typeface="Arial Narrow"/>
                <a:cs typeface="Arial Narrow"/>
              </a:rPr>
              <a:t>201</a:t>
            </a:r>
            <a:r>
              <a:rPr lang="ru-RU" sz="1500" b="1" spc="-5" dirty="0">
                <a:solidFill>
                  <a:srgbClr val="974707"/>
                </a:solidFill>
                <a:latin typeface="Arial Narrow"/>
                <a:cs typeface="Arial Narrow"/>
              </a:rPr>
              <a:t>5</a:t>
            </a:r>
            <a:endParaRPr sz="1500" dirty="0">
              <a:latin typeface="Arial Narrow"/>
              <a:cs typeface="Arial Narrow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55663" y="4669711"/>
            <a:ext cx="896937" cy="11953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24088" y="4576049"/>
            <a:ext cx="966787" cy="12890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664014" y="4503024"/>
            <a:ext cx="1022350" cy="13620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976813" y="4325224"/>
            <a:ext cx="1154112" cy="15398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396421" y="5847445"/>
            <a:ext cx="37338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 dirty="0" smtClean="0">
                <a:solidFill>
                  <a:srgbClr val="974707"/>
                </a:solidFill>
                <a:latin typeface="Arial Narrow"/>
                <a:cs typeface="Arial Narrow"/>
              </a:rPr>
              <a:t>201</a:t>
            </a:r>
            <a:r>
              <a:rPr lang="ru-RU" sz="1500" b="1" spc="-5" dirty="0">
                <a:solidFill>
                  <a:srgbClr val="974707"/>
                </a:solidFill>
                <a:latin typeface="Arial Narrow"/>
                <a:cs typeface="Arial Narrow"/>
              </a:rPr>
              <a:t>7</a:t>
            </a:r>
            <a:endParaRPr sz="1500" dirty="0">
              <a:latin typeface="Arial Narrow"/>
              <a:cs typeface="Arial Narr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9265" y="3810965"/>
            <a:ext cx="38671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Calibri"/>
                <a:cs typeface="Calibri"/>
              </a:rPr>
              <a:t>Количество </a:t>
            </a:r>
            <a:r>
              <a:rPr sz="1600" b="1" spc="-5" dirty="0">
                <a:latin typeface="Calibri"/>
                <a:cs typeface="Calibri"/>
              </a:rPr>
              <a:t>мест в </a:t>
            </a:r>
            <a:r>
              <a:rPr sz="1600" b="1" spc="-10" dirty="0">
                <a:latin typeface="Calibri"/>
                <a:cs typeface="Calibri"/>
              </a:rPr>
              <a:t>детских садах </a:t>
            </a:r>
            <a:r>
              <a:rPr sz="1600" spc="-10" dirty="0">
                <a:latin typeface="Calibri"/>
                <a:cs typeface="Calibri"/>
              </a:rPr>
              <a:t>(по</a:t>
            </a:r>
            <a:r>
              <a:rPr sz="1600" spc="11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годам)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58457" y="4394058"/>
            <a:ext cx="911352" cy="4450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84364" y="4377294"/>
            <a:ext cx="905256" cy="5349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84238" y="4420410"/>
            <a:ext cx="805180" cy="287899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275" rIns="0" bIns="0" rtlCol="0">
            <a:spAutoFit/>
          </a:bodyPr>
          <a:lstStyle/>
          <a:p>
            <a:pPr marL="147955">
              <a:lnSpc>
                <a:spcPct val="100000"/>
              </a:lnSpc>
              <a:spcBef>
                <a:spcPts val="325"/>
              </a:spcBef>
            </a:pPr>
            <a:r>
              <a:rPr lang="ru-RU" sz="1600" b="1" spc="-5" dirty="0" smtClean="0">
                <a:latin typeface="Arial Narrow"/>
                <a:cs typeface="Arial Narrow"/>
              </a:rPr>
              <a:t>50</a:t>
            </a:r>
            <a:endParaRPr sz="1600" dirty="0">
              <a:latin typeface="Arial Narrow"/>
              <a:cs typeface="Arial Narrow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275777" y="4349862"/>
            <a:ext cx="911351" cy="4450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301684" y="4333097"/>
            <a:ext cx="905255" cy="5349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301939" y="4376087"/>
            <a:ext cx="805180" cy="288541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910" rIns="0" bIns="0" rtlCol="0">
            <a:spAutoFit/>
          </a:bodyPr>
          <a:lstStyle/>
          <a:p>
            <a:pPr marL="148590">
              <a:lnSpc>
                <a:spcPct val="100000"/>
              </a:lnSpc>
              <a:spcBef>
                <a:spcPts val="330"/>
              </a:spcBef>
            </a:pPr>
            <a:r>
              <a:rPr lang="ru-RU" sz="1600" b="1" spc="-5" dirty="0" smtClean="0">
                <a:latin typeface="Arial Narrow"/>
                <a:cs typeface="Arial Narrow"/>
              </a:rPr>
              <a:t>120</a:t>
            </a:r>
            <a:endParaRPr sz="1600" dirty="0">
              <a:latin typeface="Arial Narrow"/>
              <a:cs typeface="Arial Narro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177155" y="4127210"/>
            <a:ext cx="805180" cy="287899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275" rIns="0" bIns="0" rtlCol="0">
            <a:spAutoFit/>
          </a:bodyPr>
          <a:lstStyle/>
          <a:p>
            <a:pPr marL="149225">
              <a:lnSpc>
                <a:spcPct val="100000"/>
              </a:lnSpc>
              <a:spcBef>
                <a:spcPts val="325"/>
              </a:spcBef>
            </a:pPr>
            <a:r>
              <a:rPr lang="ru-RU" sz="1600" b="1" spc="-5" dirty="0" smtClean="0">
                <a:latin typeface="Arial Narrow"/>
                <a:cs typeface="Arial Narrow"/>
              </a:rPr>
              <a:t>690</a:t>
            </a:r>
            <a:endParaRPr sz="1600" dirty="0">
              <a:latin typeface="Arial Narrow"/>
              <a:cs typeface="Arial Narro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787839" y="4224337"/>
            <a:ext cx="805180" cy="287899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275" rIns="0" bIns="0" rtlCol="0">
            <a:spAutoFit/>
          </a:bodyPr>
          <a:lstStyle/>
          <a:p>
            <a:pPr marL="148590">
              <a:lnSpc>
                <a:spcPct val="100000"/>
              </a:lnSpc>
              <a:spcBef>
                <a:spcPts val="325"/>
              </a:spcBef>
            </a:pPr>
            <a:r>
              <a:rPr lang="ru-RU" sz="1600" b="1" spc="-5" dirty="0" smtClean="0">
                <a:latin typeface="Arial Narrow"/>
                <a:cs typeface="Arial Narrow"/>
              </a:rPr>
              <a:t>460</a:t>
            </a:r>
            <a:endParaRPr sz="1600" dirty="0">
              <a:latin typeface="Arial Narrow"/>
              <a:cs typeface="Arial Narrow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9144" y="2208276"/>
            <a:ext cx="2534412" cy="140360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4925" y="2235200"/>
            <a:ext cx="2428875" cy="1297305"/>
          </a:xfrm>
          <a:custGeom>
            <a:avLst/>
            <a:gdLst/>
            <a:ahLst/>
            <a:cxnLst/>
            <a:rect l="l" t="t" r="r" b="b"/>
            <a:pathLst>
              <a:path w="2428875" h="1297304">
                <a:moveTo>
                  <a:pt x="1780413" y="0"/>
                </a:moveTo>
                <a:lnTo>
                  <a:pt x="0" y="0"/>
                </a:lnTo>
                <a:lnTo>
                  <a:pt x="648500" y="648462"/>
                </a:lnTo>
                <a:lnTo>
                  <a:pt x="0" y="1297051"/>
                </a:lnTo>
                <a:lnTo>
                  <a:pt x="1780413" y="1297051"/>
                </a:lnTo>
                <a:lnTo>
                  <a:pt x="2428875" y="648462"/>
                </a:lnTo>
                <a:lnTo>
                  <a:pt x="178041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837944" y="2208276"/>
            <a:ext cx="3102863" cy="140360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863725" y="2235200"/>
            <a:ext cx="2997200" cy="1297305"/>
          </a:xfrm>
          <a:custGeom>
            <a:avLst/>
            <a:gdLst/>
            <a:ahLst/>
            <a:cxnLst/>
            <a:rect l="l" t="t" r="r" b="b"/>
            <a:pathLst>
              <a:path w="2997200" h="1297304">
                <a:moveTo>
                  <a:pt x="2348738" y="0"/>
                </a:moveTo>
                <a:lnTo>
                  <a:pt x="0" y="0"/>
                </a:lnTo>
                <a:lnTo>
                  <a:pt x="648462" y="648462"/>
                </a:lnTo>
                <a:lnTo>
                  <a:pt x="0" y="1297051"/>
                </a:lnTo>
                <a:lnTo>
                  <a:pt x="2348738" y="1297051"/>
                </a:lnTo>
                <a:lnTo>
                  <a:pt x="2997200" y="648462"/>
                </a:lnTo>
                <a:lnTo>
                  <a:pt x="2348738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226564" y="2610611"/>
            <a:ext cx="359663" cy="51358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636272" y="2801366"/>
            <a:ext cx="177012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 smtClean="0">
                <a:solidFill>
                  <a:srgbClr val="FFFFFF"/>
                </a:solidFill>
                <a:latin typeface="Calibri"/>
                <a:cs typeface="Calibri"/>
              </a:rPr>
              <a:t>201</a:t>
            </a:r>
            <a:r>
              <a:rPr lang="ru-RU" sz="1800" b="1" spc="-5" dirty="0" smtClean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800" b="1" spc="-5" dirty="0" smtClean="0">
                <a:solidFill>
                  <a:srgbClr val="FFFFFF"/>
                </a:solidFill>
                <a:latin typeface="Calibri"/>
                <a:cs typeface="Calibri"/>
              </a:rPr>
              <a:t>-201</a:t>
            </a:r>
            <a:r>
              <a:rPr lang="ru-RU" b="1" spc="-40" dirty="0" smtClean="0">
                <a:solidFill>
                  <a:srgbClr val="FFFFFF"/>
                </a:solidFill>
                <a:latin typeface="Calibri"/>
                <a:cs typeface="Calibri"/>
              </a:rPr>
              <a:t>9 </a:t>
            </a:r>
            <a:r>
              <a:rPr sz="1800" b="1" spc="-20" dirty="0" err="1" smtClean="0">
                <a:solidFill>
                  <a:srgbClr val="FFFFFF"/>
                </a:solidFill>
                <a:latin typeface="Calibri"/>
                <a:cs typeface="Calibri"/>
              </a:rPr>
              <a:t>годы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164585" y="2285237"/>
            <a:ext cx="8534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Создание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463800" y="2562359"/>
            <a:ext cx="1908175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lang="ru-RU" sz="2000" b="1" dirty="0" smtClean="0">
                <a:solidFill>
                  <a:srgbClr val="FFFFFF"/>
                </a:solidFill>
                <a:latin typeface="Calibri"/>
                <a:cs typeface="Calibri"/>
              </a:rPr>
              <a:t>640</a:t>
            </a:r>
            <a:endParaRPr sz="20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дополнительных</a:t>
            </a:r>
            <a:endParaRPr sz="20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мест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232147" y="2179320"/>
            <a:ext cx="3444240" cy="146151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259325" y="2170356"/>
            <a:ext cx="3336925" cy="1355725"/>
          </a:xfrm>
          <a:custGeom>
            <a:avLst/>
            <a:gdLst/>
            <a:ahLst/>
            <a:cxnLst/>
            <a:rect l="l" t="t" r="r" b="b"/>
            <a:pathLst>
              <a:path w="3336925" h="1355725">
                <a:moveTo>
                  <a:pt x="2635630" y="0"/>
                </a:moveTo>
                <a:lnTo>
                  <a:pt x="0" y="0"/>
                </a:lnTo>
                <a:lnTo>
                  <a:pt x="701166" y="677799"/>
                </a:lnTo>
                <a:lnTo>
                  <a:pt x="0" y="1355725"/>
                </a:lnTo>
                <a:lnTo>
                  <a:pt x="2635630" y="1355725"/>
                </a:lnTo>
                <a:lnTo>
                  <a:pt x="3336925" y="677799"/>
                </a:lnTo>
                <a:lnTo>
                  <a:pt x="263563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699504" y="2435351"/>
            <a:ext cx="301751" cy="42976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4909046" y="2391024"/>
            <a:ext cx="2236470" cy="10381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ts val="1185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cs typeface="Calibri"/>
              </a:rPr>
              <a:t>Ремонт и</a:t>
            </a:r>
            <a:r>
              <a:rPr sz="1600" b="1" spc="5" dirty="0">
                <a:solidFill>
                  <a:srgbClr val="FFFFFF"/>
                </a:solidFill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cs typeface="Calibri"/>
              </a:rPr>
              <a:t>реконструкция</a:t>
            </a:r>
            <a:endParaRPr sz="1600" b="1" dirty="0">
              <a:cs typeface="Calibri"/>
            </a:endParaRPr>
          </a:p>
          <a:p>
            <a:pPr algn="ctr">
              <a:lnSpc>
                <a:spcPts val="1785"/>
              </a:lnSpc>
            </a:pPr>
            <a:r>
              <a:rPr lang="ru-RU" sz="1600" b="1" dirty="0">
                <a:solidFill>
                  <a:srgbClr val="FFFFFF"/>
                </a:solidFill>
                <a:cs typeface="Calibri"/>
              </a:rPr>
              <a:t>2</a:t>
            </a:r>
            <a:r>
              <a:rPr sz="1600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cs typeface="Calibri"/>
              </a:rPr>
              <a:t>типовых</a:t>
            </a:r>
            <a:r>
              <a:rPr sz="1600" b="1" spc="-30" dirty="0">
                <a:solidFill>
                  <a:srgbClr val="FFFFFF"/>
                </a:solidFill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cs typeface="Calibri"/>
              </a:rPr>
              <a:t>зданий</a:t>
            </a:r>
            <a:endParaRPr sz="1600" b="1" dirty="0">
              <a:cs typeface="Calibri"/>
            </a:endParaRPr>
          </a:p>
          <a:p>
            <a:pPr algn="ctr">
              <a:lnSpc>
                <a:spcPts val="1885"/>
              </a:lnSpc>
            </a:pPr>
            <a:r>
              <a:rPr sz="1600" b="1" spc="-5" dirty="0" err="1" smtClean="0">
                <a:solidFill>
                  <a:srgbClr val="FFFFFF"/>
                </a:solidFill>
                <a:cs typeface="Calibri"/>
              </a:rPr>
              <a:t>Строительство</a:t>
            </a:r>
            <a:r>
              <a:rPr sz="1600" b="1" spc="-5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sz="1600" b="1" spc="-5" dirty="0">
                <a:solidFill>
                  <a:srgbClr val="FFFFFF"/>
                </a:solidFill>
                <a:cs typeface="Calibri"/>
              </a:rPr>
              <a:t>3</a:t>
            </a:r>
            <a:r>
              <a:rPr sz="1600" b="1" spc="-5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cs typeface="Calibri"/>
              </a:rPr>
              <a:t>детских </a:t>
            </a:r>
            <a:r>
              <a:rPr sz="1600" b="1" spc="-5" dirty="0">
                <a:solidFill>
                  <a:srgbClr val="FFFFFF"/>
                </a:solidFill>
                <a:cs typeface="Calibri"/>
              </a:rPr>
              <a:t>садов</a:t>
            </a:r>
            <a:endParaRPr sz="1600" b="1" dirty="0">
              <a:cs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260877" y="4224337"/>
            <a:ext cx="1243012" cy="16573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6747573" y="5834644"/>
            <a:ext cx="37338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 dirty="0" smtClean="0">
                <a:solidFill>
                  <a:srgbClr val="974707"/>
                </a:solidFill>
                <a:latin typeface="Arial Narrow"/>
                <a:cs typeface="Arial Narrow"/>
              </a:rPr>
              <a:t>201</a:t>
            </a:r>
            <a:r>
              <a:rPr lang="ru-RU" sz="1500" b="1" spc="-5" dirty="0" smtClean="0">
                <a:solidFill>
                  <a:srgbClr val="974707"/>
                </a:solidFill>
                <a:latin typeface="Arial Narrow"/>
                <a:cs typeface="Arial Narrow"/>
              </a:rPr>
              <a:t>9</a:t>
            </a:r>
            <a:endParaRPr sz="1500" dirty="0">
              <a:latin typeface="Arial Narrow"/>
              <a:cs typeface="Arial Narrow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6555992" y="3956230"/>
            <a:ext cx="805180" cy="338455"/>
          </a:xfrm>
          <a:custGeom>
            <a:avLst/>
            <a:gdLst/>
            <a:ahLst/>
            <a:cxnLst/>
            <a:rect l="l" t="t" r="r" b="b"/>
            <a:pathLst>
              <a:path w="805179" h="338454">
                <a:moveTo>
                  <a:pt x="0" y="338137"/>
                </a:moveTo>
                <a:lnTo>
                  <a:pt x="804862" y="338137"/>
                </a:lnTo>
                <a:lnTo>
                  <a:pt x="804862" y="0"/>
                </a:lnTo>
                <a:lnTo>
                  <a:pt x="0" y="0"/>
                </a:lnTo>
                <a:lnTo>
                  <a:pt x="0" y="3381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r>
              <a:rPr lang="ru-RU" dirty="0" smtClean="0"/>
              <a:t>    690</a:t>
            </a:r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7902575" y="3994150"/>
            <a:ext cx="858837" cy="1587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84225" y="1389125"/>
            <a:ext cx="4392930" cy="0"/>
          </a:xfrm>
          <a:custGeom>
            <a:avLst/>
            <a:gdLst/>
            <a:ahLst/>
            <a:cxnLst/>
            <a:rect l="l" t="t" r="r" b="b"/>
            <a:pathLst>
              <a:path w="4392930">
                <a:moveTo>
                  <a:pt x="0" y="0"/>
                </a:moveTo>
                <a:lnTo>
                  <a:pt x="4392676" y="0"/>
                </a:lnTo>
              </a:path>
            </a:pathLst>
          </a:custGeom>
          <a:ln w="127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17475" y="776287"/>
            <a:ext cx="855662" cy="85566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013460" y="1530096"/>
            <a:ext cx="5868923" cy="59436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071372" y="1577339"/>
            <a:ext cx="5801867" cy="56540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060450" y="1557337"/>
            <a:ext cx="5773801" cy="50006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1060450" y="1557337"/>
            <a:ext cx="5774055" cy="375744"/>
          </a:xfrm>
          <a:prstGeom prst="rect">
            <a:avLst/>
          </a:prstGeom>
          <a:ln w="9525">
            <a:solidFill>
              <a:srgbClr val="7C5F9F"/>
            </a:solidFill>
          </a:ln>
        </p:spPr>
        <p:txBody>
          <a:bodyPr vert="horz" wrap="square" lIns="0" tIns="97790" rIns="0" bIns="0" rtlCol="0">
            <a:spAutoFit/>
          </a:bodyPr>
          <a:lstStyle/>
          <a:p>
            <a:pPr marL="190500">
              <a:lnSpc>
                <a:spcPct val="100000"/>
              </a:lnSpc>
              <a:spcBef>
                <a:spcPts val="770"/>
              </a:spcBef>
            </a:pPr>
            <a:r>
              <a:rPr sz="1800" b="1" dirty="0">
                <a:latin typeface="Calibri"/>
                <a:cs typeface="Calibri"/>
              </a:rPr>
              <a:t>За </a:t>
            </a:r>
            <a:r>
              <a:rPr sz="1800" b="1" dirty="0" err="1">
                <a:latin typeface="Calibri"/>
                <a:cs typeface="Calibri"/>
              </a:rPr>
              <a:t>период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5" dirty="0" smtClean="0">
                <a:latin typeface="Calibri"/>
                <a:cs typeface="Calibri"/>
              </a:rPr>
              <a:t>20</a:t>
            </a:r>
            <a:r>
              <a:rPr lang="ru-RU" sz="1800" b="1" spc="-5" dirty="0" smtClean="0">
                <a:latin typeface="Calibri"/>
                <a:cs typeface="Calibri"/>
              </a:rPr>
              <a:t>11</a:t>
            </a:r>
            <a:r>
              <a:rPr sz="1800" b="1" spc="-5" dirty="0" smtClean="0">
                <a:latin typeface="Calibri"/>
                <a:cs typeface="Calibri"/>
              </a:rPr>
              <a:t>-201</a:t>
            </a:r>
            <a:r>
              <a:rPr lang="ru-RU" sz="1800" b="1" spc="-5" dirty="0" smtClean="0">
                <a:latin typeface="Calibri"/>
                <a:cs typeface="Calibri"/>
              </a:rPr>
              <a:t>9</a:t>
            </a:r>
            <a:r>
              <a:rPr sz="1800" b="1" spc="-5" dirty="0" smtClean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г.г. </a:t>
            </a:r>
            <a:r>
              <a:rPr sz="1800" b="1" dirty="0">
                <a:latin typeface="Calibri"/>
                <a:cs typeface="Calibri"/>
              </a:rPr>
              <a:t>создано </a:t>
            </a:r>
            <a:r>
              <a:rPr sz="1800" b="1" dirty="0" err="1">
                <a:latin typeface="Calibri"/>
                <a:cs typeface="Calibri"/>
              </a:rPr>
              <a:t>более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lang="ru-RU" sz="1800" b="1" dirty="0" smtClean="0">
                <a:latin typeface="Calibri"/>
                <a:cs typeface="Calibri"/>
              </a:rPr>
              <a:t>600</a:t>
            </a:r>
            <a:r>
              <a:rPr sz="1800" b="1" dirty="0" smtClean="0">
                <a:latin typeface="Calibri"/>
                <a:cs typeface="Calibri"/>
              </a:rPr>
              <a:t> </a:t>
            </a:r>
            <a:r>
              <a:rPr sz="1800" b="1" spc="-5" dirty="0" err="1" smtClean="0">
                <a:latin typeface="Calibri"/>
                <a:cs typeface="Calibri"/>
              </a:rPr>
              <a:t>мест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0" name="object 53"/>
          <p:cNvSpPr/>
          <p:nvPr/>
        </p:nvSpPr>
        <p:spPr>
          <a:xfrm>
            <a:off x="7467600" y="4191000"/>
            <a:ext cx="1243012" cy="16573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7"/>
          <p:cNvSpPr/>
          <p:nvPr/>
        </p:nvSpPr>
        <p:spPr>
          <a:xfrm>
            <a:off x="7620000" y="3810000"/>
            <a:ext cx="805180" cy="338455"/>
          </a:xfrm>
          <a:custGeom>
            <a:avLst/>
            <a:gdLst/>
            <a:ahLst/>
            <a:cxnLst/>
            <a:rect l="l" t="t" r="r" b="b"/>
            <a:pathLst>
              <a:path w="805179" h="338454">
                <a:moveTo>
                  <a:pt x="0" y="338137"/>
                </a:moveTo>
                <a:lnTo>
                  <a:pt x="804862" y="338137"/>
                </a:lnTo>
                <a:lnTo>
                  <a:pt x="804862" y="0"/>
                </a:lnTo>
                <a:lnTo>
                  <a:pt x="0" y="0"/>
                </a:lnTo>
                <a:lnTo>
                  <a:pt x="0" y="3381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r>
              <a:rPr lang="ru-RU" dirty="0" smtClean="0"/>
              <a:t>    1010</a:t>
            </a:r>
            <a:endParaRPr dirty="0"/>
          </a:p>
        </p:txBody>
      </p:sp>
      <p:sp>
        <p:nvSpPr>
          <p:cNvPr id="56" name="object 54"/>
          <p:cNvSpPr txBox="1"/>
          <p:nvPr/>
        </p:nvSpPr>
        <p:spPr>
          <a:xfrm>
            <a:off x="7848600" y="5867400"/>
            <a:ext cx="37338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 dirty="0" smtClean="0">
                <a:solidFill>
                  <a:srgbClr val="974707"/>
                </a:solidFill>
                <a:latin typeface="Arial Narrow"/>
                <a:cs typeface="Arial Narrow"/>
              </a:rPr>
              <a:t>20</a:t>
            </a:r>
            <a:r>
              <a:rPr lang="ru-RU" sz="1500" b="1" spc="-5" dirty="0" smtClean="0">
                <a:solidFill>
                  <a:srgbClr val="974707"/>
                </a:solidFill>
                <a:latin typeface="Arial Narrow"/>
                <a:cs typeface="Arial Narrow"/>
              </a:rPr>
              <a:t>20</a:t>
            </a:r>
            <a:endParaRPr sz="15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950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24330" y="109676"/>
            <a:ext cx="842492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60" dirty="0"/>
              <a:t>Дошкольное</a:t>
            </a:r>
            <a:r>
              <a:rPr spc="-285" dirty="0"/>
              <a:t> </a:t>
            </a:r>
            <a:r>
              <a:rPr spc="-145" dirty="0"/>
              <a:t>образование</a:t>
            </a:r>
          </a:p>
        </p:txBody>
      </p:sp>
      <p:sp>
        <p:nvSpPr>
          <p:cNvPr id="5" name="object 5"/>
          <p:cNvSpPr/>
          <p:nvPr/>
        </p:nvSpPr>
        <p:spPr>
          <a:xfrm>
            <a:off x="473963" y="969263"/>
            <a:ext cx="4145279" cy="20299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2355" y="1461516"/>
            <a:ext cx="4005072" cy="10988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0700" y="997479"/>
            <a:ext cx="4051300" cy="19346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0700" y="997479"/>
            <a:ext cx="4051300" cy="1934845"/>
          </a:xfrm>
          <a:custGeom>
            <a:avLst/>
            <a:gdLst/>
            <a:ahLst/>
            <a:cxnLst/>
            <a:rect l="l" t="t" r="r" b="b"/>
            <a:pathLst>
              <a:path w="4051300" h="1934845">
                <a:moveTo>
                  <a:pt x="0" y="234928"/>
                </a:moveTo>
                <a:lnTo>
                  <a:pt x="38953" y="212125"/>
                </a:lnTo>
                <a:lnTo>
                  <a:pt x="77907" y="190651"/>
                </a:lnTo>
                <a:lnTo>
                  <a:pt x="116861" y="170479"/>
                </a:lnTo>
                <a:lnTo>
                  <a:pt x="155814" y="151583"/>
                </a:lnTo>
                <a:lnTo>
                  <a:pt x="194768" y="133937"/>
                </a:lnTo>
                <a:lnTo>
                  <a:pt x="233722" y="117516"/>
                </a:lnTo>
                <a:lnTo>
                  <a:pt x="272676" y="102292"/>
                </a:lnTo>
                <a:lnTo>
                  <a:pt x="311630" y="88241"/>
                </a:lnTo>
                <a:lnTo>
                  <a:pt x="350584" y="75335"/>
                </a:lnTo>
                <a:lnTo>
                  <a:pt x="389539" y="63550"/>
                </a:lnTo>
                <a:lnTo>
                  <a:pt x="428493" y="52858"/>
                </a:lnTo>
                <a:lnTo>
                  <a:pt x="467447" y="43235"/>
                </a:lnTo>
                <a:lnTo>
                  <a:pt x="506402" y="34653"/>
                </a:lnTo>
                <a:lnTo>
                  <a:pt x="545356" y="27087"/>
                </a:lnTo>
                <a:lnTo>
                  <a:pt x="584310" y="20510"/>
                </a:lnTo>
                <a:lnTo>
                  <a:pt x="623265" y="14897"/>
                </a:lnTo>
                <a:lnTo>
                  <a:pt x="662220" y="10222"/>
                </a:lnTo>
                <a:lnTo>
                  <a:pt x="701174" y="6459"/>
                </a:lnTo>
                <a:lnTo>
                  <a:pt x="740129" y="3581"/>
                </a:lnTo>
                <a:lnTo>
                  <a:pt x="779084" y="1562"/>
                </a:lnTo>
                <a:lnTo>
                  <a:pt x="818038" y="377"/>
                </a:lnTo>
                <a:lnTo>
                  <a:pt x="856993" y="0"/>
                </a:lnTo>
                <a:lnTo>
                  <a:pt x="895948" y="403"/>
                </a:lnTo>
                <a:lnTo>
                  <a:pt x="934903" y="1562"/>
                </a:lnTo>
                <a:lnTo>
                  <a:pt x="973858" y="3450"/>
                </a:lnTo>
                <a:lnTo>
                  <a:pt x="1012813" y="6042"/>
                </a:lnTo>
                <a:lnTo>
                  <a:pt x="1051768" y="9311"/>
                </a:lnTo>
                <a:lnTo>
                  <a:pt x="1090723" y="13230"/>
                </a:lnTo>
                <a:lnTo>
                  <a:pt x="1129678" y="17775"/>
                </a:lnTo>
                <a:lnTo>
                  <a:pt x="1168633" y="22919"/>
                </a:lnTo>
                <a:lnTo>
                  <a:pt x="1207588" y="28636"/>
                </a:lnTo>
                <a:lnTo>
                  <a:pt x="1246543" y="34900"/>
                </a:lnTo>
                <a:lnTo>
                  <a:pt x="1285498" y="41685"/>
                </a:lnTo>
                <a:lnTo>
                  <a:pt x="1324453" y="48965"/>
                </a:lnTo>
                <a:lnTo>
                  <a:pt x="1363408" y="56713"/>
                </a:lnTo>
                <a:lnTo>
                  <a:pt x="1402364" y="64904"/>
                </a:lnTo>
                <a:lnTo>
                  <a:pt x="1441319" y="73512"/>
                </a:lnTo>
                <a:lnTo>
                  <a:pt x="1480274" y="82511"/>
                </a:lnTo>
                <a:lnTo>
                  <a:pt x="1519230" y="91874"/>
                </a:lnTo>
                <a:lnTo>
                  <a:pt x="1558185" y="101576"/>
                </a:lnTo>
                <a:lnTo>
                  <a:pt x="1597140" y="111590"/>
                </a:lnTo>
                <a:lnTo>
                  <a:pt x="1636096" y="121891"/>
                </a:lnTo>
                <a:lnTo>
                  <a:pt x="1675051" y="132453"/>
                </a:lnTo>
                <a:lnTo>
                  <a:pt x="1714006" y="143248"/>
                </a:lnTo>
                <a:lnTo>
                  <a:pt x="1752962" y="154253"/>
                </a:lnTo>
                <a:lnTo>
                  <a:pt x="1791917" y="165439"/>
                </a:lnTo>
                <a:lnTo>
                  <a:pt x="1830872" y="176782"/>
                </a:lnTo>
                <a:lnTo>
                  <a:pt x="1869828" y="188255"/>
                </a:lnTo>
                <a:lnTo>
                  <a:pt x="1908783" y="199832"/>
                </a:lnTo>
                <a:lnTo>
                  <a:pt x="1947739" y="211487"/>
                </a:lnTo>
                <a:lnTo>
                  <a:pt x="1986694" y="223194"/>
                </a:lnTo>
                <a:lnTo>
                  <a:pt x="2025650" y="234928"/>
                </a:lnTo>
                <a:lnTo>
                  <a:pt x="2064605" y="246661"/>
                </a:lnTo>
                <a:lnTo>
                  <a:pt x="2103560" y="258368"/>
                </a:lnTo>
                <a:lnTo>
                  <a:pt x="2142516" y="270024"/>
                </a:lnTo>
                <a:lnTo>
                  <a:pt x="2181471" y="281601"/>
                </a:lnTo>
                <a:lnTo>
                  <a:pt x="2220427" y="293074"/>
                </a:lnTo>
                <a:lnTo>
                  <a:pt x="2259382" y="304417"/>
                </a:lnTo>
                <a:lnTo>
                  <a:pt x="2298337" y="315603"/>
                </a:lnTo>
                <a:lnTo>
                  <a:pt x="2337293" y="326607"/>
                </a:lnTo>
                <a:lnTo>
                  <a:pt x="2376248" y="337403"/>
                </a:lnTo>
                <a:lnTo>
                  <a:pt x="2415203" y="347964"/>
                </a:lnTo>
                <a:lnTo>
                  <a:pt x="2454159" y="358265"/>
                </a:lnTo>
                <a:lnTo>
                  <a:pt x="2493114" y="368279"/>
                </a:lnTo>
                <a:lnTo>
                  <a:pt x="2532069" y="377981"/>
                </a:lnTo>
                <a:lnTo>
                  <a:pt x="2571025" y="387345"/>
                </a:lnTo>
                <a:lnTo>
                  <a:pt x="2609980" y="396343"/>
                </a:lnTo>
                <a:lnTo>
                  <a:pt x="2648935" y="404951"/>
                </a:lnTo>
                <a:lnTo>
                  <a:pt x="2687891" y="413142"/>
                </a:lnTo>
                <a:lnTo>
                  <a:pt x="2726846" y="420891"/>
                </a:lnTo>
                <a:lnTo>
                  <a:pt x="2765801" y="428171"/>
                </a:lnTo>
                <a:lnTo>
                  <a:pt x="2804756" y="434955"/>
                </a:lnTo>
                <a:lnTo>
                  <a:pt x="2843711" y="441219"/>
                </a:lnTo>
                <a:lnTo>
                  <a:pt x="2882666" y="446936"/>
                </a:lnTo>
                <a:lnTo>
                  <a:pt x="2921621" y="452080"/>
                </a:lnTo>
                <a:lnTo>
                  <a:pt x="2960576" y="456625"/>
                </a:lnTo>
                <a:lnTo>
                  <a:pt x="2999531" y="460545"/>
                </a:lnTo>
                <a:lnTo>
                  <a:pt x="3038486" y="463814"/>
                </a:lnTo>
                <a:lnTo>
                  <a:pt x="3077441" y="466405"/>
                </a:lnTo>
                <a:lnTo>
                  <a:pt x="3116396" y="468293"/>
                </a:lnTo>
                <a:lnTo>
                  <a:pt x="3155351" y="469452"/>
                </a:lnTo>
                <a:lnTo>
                  <a:pt x="3194306" y="469856"/>
                </a:lnTo>
                <a:lnTo>
                  <a:pt x="3233261" y="469478"/>
                </a:lnTo>
                <a:lnTo>
                  <a:pt x="3272215" y="468293"/>
                </a:lnTo>
                <a:lnTo>
                  <a:pt x="3311170" y="466275"/>
                </a:lnTo>
                <a:lnTo>
                  <a:pt x="3350125" y="463397"/>
                </a:lnTo>
                <a:lnTo>
                  <a:pt x="3389079" y="459633"/>
                </a:lnTo>
                <a:lnTo>
                  <a:pt x="3428034" y="454958"/>
                </a:lnTo>
                <a:lnTo>
                  <a:pt x="3466989" y="449345"/>
                </a:lnTo>
                <a:lnTo>
                  <a:pt x="3505943" y="442769"/>
                </a:lnTo>
                <a:lnTo>
                  <a:pt x="3544897" y="435203"/>
                </a:lnTo>
                <a:lnTo>
                  <a:pt x="3583852" y="426621"/>
                </a:lnTo>
                <a:lnTo>
                  <a:pt x="3622806" y="416997"/>
                </a:lnTo>
                <a:lnTo>
                  <a:pt x="3661760" y="406306"/>
                </a:lnTo>
                <a:lnTo>
                  <a:pt x="3700715" y="394520"/>
                </a:lnTo>
                <a:lnTo>
                  <a:pt x="3739669" y="381615"/>
                </a:lnTo>
                <a:lnTo>
                  <a:pt x="3778623" y="367563"/>
                </a:lnTo>
                <a:lnTo>
                  <a:pt x="3817577" y="352340"/>
                </a:lnTo>
                <a:lnTo>
                  <a:pt x="3856531" y="335918"/>
                </a:lnTo>
                <a:lnTo>
                  <a:pt x="3895485" y="318273"/>
                </a:lnTo>
                <a:lnTo>
                  <a:pt x="3934438" y="299377"/>
                </a:lnTo>
                <a:lnTo>
                  <a:pt x="3973392" y="279205"/>
                </a:lnTo>
                <a:lnTo>
                  <a:pt x="4012346" y="257730"/>
                </a:lnTo>
                <a:lnTo>
                  <a:pt x="4051300" y="234928"/>
                </a:lnTo>
                <a:lnTo>
                  <a:pt x="4051300" y="1699746"/>
                </a:lnTo>
                <a:lnTo>
                  <a:pt x="4012346" y="1722548"/>
                </a:lnTo>
                <a:lnTo>
                  <a:pt x="3973392" y="1744023"/>
                </a:lnTo>
                <a:lnTo>
                  <a:pt x="3934438" y="1764195"/>
                </a:lnTo>
                <a:lnTo>
                  <a:pt x="3895485" y="1783091"/>
                </a:lnTo>
                <a:lnTo>
                  <a:pt x="3856531" y="1800736"/>
                </a:lnTo>
                <a:lnTo>
                  <a:pt x="3817577" y="1817158"/>
                </a:lnTo>
                <a:lnTo>
                  <a:pt x="3778623" y="1832381"/>
                </a:lnTo>
                <a:lnTo>
                  <a:pt x="3739669" y="1846433"/>
                </a:lnTo>
                <a:lnTo>
                  <a:pt x="3700715" y="1859338"/>
                </a:lnTo>
                <a:lnTo>
                  <a:pt x="3661760" y="1871124"/>
                </a:lnTo>
                <a:lnTo>
                  <a:pt x="3622806" y="1881815"/>
                </a:lnTo>
                <a:lnTo>
                  <a:pt x="3583852" y="1891439"/>
                </a:lnTo>
                <a:lnTo>
                  <a:pt x="3544897" y="1900021"/>
                </a:lnTo>
                <a:lnTo>
                  <a:pt x="3505943" y="1907587"/>
                </a:lnTo>
                <a:lnTo>
                  <a:pt x="3466989" y="1914163"/>
                </a:lnTo>
                <a:lnTo>
                  <a:pt x="3428034" y="1919776"/>
                </a:lnTo>
                <a:lnTo>
                  <a:pt x="3389079" y="1924451"/>
                </a:lnTo>
                <a:lnTo>
                  <a:pt x="3350125" y="1928215"/>
                </a:lnTo>
                <a:lnTo>
                  <a:pt x="3311170" y="1931093"/>
                </a:lnTo>
                <a:lnTo>
                  <a:pt x="3272215" y="1933111"/>
                </a:lnTo>
                <a:lnTo>
                  <a:pt x="3233261" y="1934296"/>
                </a:lnTo>
                <a:lnTo>
                  <a:pt x="3194306" y="1934674"/>
                </a:lnTo>
                <a:lnTo>
                  <a:pt x="3155351" y="1934270"/>
                </a:lnTo>
                <a:lnTo>
                  <a:pt x="3116396" y="1933111"/>
                </a:lnTo>
                <a:lnTo>
                  <a:pt x="3077441" y="1931223"/>
                </a:lnTo>
                <a:lnTo>
                  <a:pt x="3038486" y="1928632"/>
                </a:lnTo>
                <a:lnTo>
                  <a:pt x="2999531" y="1925363"/>
                </a:lnTo>
                <a:lnTo>
                  <a:pt x="2960576" y="1921443"/>
                </a:lnTo>
                <a:lnTo>
                  <a:pt x="2921621" y="1916898"/>
                </a:lnTo>
                <a:lnTo>
                  <a:pt x="2882666" y="1911754"/>
                </a:lnTo>
                <a:lnTo>
                  <a:pt x="2843711" y="1906037"/>
                </a:lnTo>
                <a:lnTo>
                  <a:pt x="2804756" y="1899773"/>
                </a:lnTo>
                <a:lnTo>
                  <a:pt x="2765801" y="1892989"/>
                </a:lnTo>
                <a:lnTo>
                  <a:pt x="2726846" y="1885709"/>
                </a:lnTo>
                <a:lnTo>
                  <a:pt x="2687891" y="1877960"/>
                </a:lnTo>
                <a:lnTo>
                  <a:pt x="2648935" y="1869769"/>
                </a:lnTo>
                <a:lnTo>
                  <a:pt x="2609980" y="1861161"/>
                </a:lnTo>
                <a:lnTo>
                  <a:pt x="2571025" y="1852163"/>
                </a:lnTo>
                <a:lnTo>
                  <a:pt x="2532069" y="1842799"/>
                </a:lnTo>
                <a:lnTo>
                  <a:pt x="2493114" y="1833097"/>
                </a:lnTo>
                <a:lnTo>
                  <a:pt x="2454159" y="1823083"/>
                </a:lnTo>
                <a:lnTo>
                  <a:pt x="2415203" y="1812782"/>
                </a:lnTo>
                <a:lnTo>
                  <a:pt x="2376248" y="1802221"/>
                </a:lnTo>
                <a:lnTo>
                  <a:pt x="2337293" y="1791425"/>
                </a:lnTo>
                <a:lnTo>
                  <a:pt x="2298337" y="1780421"/>
                </a:lnTo>
                <a:lnTo>
                  <a:pt x="2259382" y="1769235"/>
                </a:lnTo>
                <a:lnTo>
                  <a:pt x="2220427" y="1757892"/>
                </a:lnTo>
                <a:lnTo>
                  <a:pt x="2181471" y="1746419"/>
                </a:lnTo>
                <a:lnTo>
                  <a:pt x="2142516" y="1734842"/>
                </a:lnTo>
                <a:lnTo>
                  <a:pt x="2103560" y="1723186"/>
                </a:lnTo>
                <a:lnTo>
                  <a:pt x="2064605" y="1711479"/>
                </a:lnTo>
                <a:lnTo>
                  <a:pt x="2025650" y="1699746"/>
                </a:lnTo>
                <a:lnTo>
                  <a:pt x="1986694" y="1688012"/>
                </a:lnTo>
                <a:lnTo>
                  <a:pt x="1947739" y="1676305"/>
                </a:lnTo>
                <a:lnTo>
                  <a:pt x="1908783" y="1664650"/>
                </a:lnTo>
                <a:lnTo>
                  <a:pt x="1869828" y="1653073"/>
                </a:lnTo>
                <a:lnTo>
                  <a:pt x="1830872" y="1641600"/>
                </a:lnTo>
                <a:lnTo>
                  <a:pt x="1791917" y="1630257"/>
                </a:lnTo>
                <a:lnTo>
                  <a:pt x="1752962" y="1619071"/>
                </a:lnTo>
                <a:lnTo>
                  <a:pt x="1714006" y="1608066"/>
                </a:lnTo>
                <a:lnTo>
                  <a:pt x="1675051" y="1597271"/>
                </a:lnTo>
                <a:lnTo>
                  <a:pt x="1636096" y="1586709"/>
                </a:lnTo>
                <a:lnTo>
                  <a:pt x="1597140" y="1576408"/>
                </a:lnTo>
                <a:lnTo>
                  <a:pt x="1558185" y="1566394"/>
                </a:lnTo>
                <a:lnTo>
                  <a:pt x="1519230" y="1556692"/>
                </a:lnTo>
                <a:lnTo>
                  <a:pt x="1480274" y="1547329"/>
                </a:lnTo>
                <a:lnTo>
                  <a:pt x="1441319" y="1538330"/>
                </a:lnTo>
                <a:lnTo>
                  <a:pt x="1402364" y="1529722"/>
                </a:lnTo>
                <a:lnTo>
                  <a:pt x="1363408" y="1521531"/>
                </a:lnTo>
                <a:lnTo>
                  <a:pt x="1324453" y="1513783"/>
                </a:lnTo>
                <a:lnTo>
                  <a:pt x="1285498" y="1506503"/>
                </a:lnTo>
                <a:lnTo>
                  <a:pt x="1246543" y="1499718"/>
                </a:lnTo>
                <a:lnTo>
                  <a:pt x="1207588" y="1493454"/>
                </a:lnTo>
                <a:lnTo>
                  <a:pt x="1168633" y="1487737"/>
                </a:lnTo>
                <a:lnTo>
                  <a:pt x="1129678" y="1482593"/>
                </a:lnTo>
                <a:lnTo>
                  <a:pt x="1090723" y="1478048"/>
                </a:lnTo>
                <a:lnTo>
                  <a:pt x="1051768" y="1474129"/>
                </a:lnTo>
                <a:lnTo>
                  <a:pt x="1012813" y="1470860"/>
                </a:lnTo>
                <a:lnTo>
                  <a:pt x="973858" y="1468268"/>
                </a:lnTo>
                <a:lnTo>
                  <a:pt x="934903" y="1466380"/>
                </a:lnTo>
                <a:lnTo>
                  <a:pt x="895948" y="1465221"/>
                </a:lnTo>
                <a:lnTo>
                  <a:pt x="856993" y="1464817"/>
                </a:lnTo>
                <a:lnTo>
                  <a:pt x="818038" y="1465195"/>
                </a:lnTo>
                <a:lnTo>
                  <a:pt x="779084" y="1466380"/>
                </a:lnTo>
                <a:lnTo>
                  <a:pt x="740129" y="1468399"/>
                </a:lnTo>
                <a:lnTo>
                  <a:pt x="701174" y="1471277"/>
                </a:lnTo>
                <a:lnTo>
                  <a:pt x="662220" y="1475040"/>
                </a:lnTo>
                <a:lnTo>
                  <a:pt x="623265" y="1479715"/>
                </a:lnTo>
                <a:lnTo>
                  <a:pt x="584310" y="1485328"/>
                </a:lnTo>
                <a:lnTo>
                  <a:pt x="545356" y="1491905"/>
                </a:lnTo>
                <a:lnTo>
                  <a:pt x="506402" y="1499471"/>
                </a:lnTo>
                <a:lnTo>
                  <a:pt x="467447" y="1508053"/>
                </a:lnTo>
                <a:lnTo>
                  <a:pt x="428493" y="1517676"/>
                </a:lnTo>
                <a:lnTo>
                  <a:pt x="389539" y="1528368"/>
                </a:lnTo>
                <a:lnTo>
                  <a:pt x="350584" y="1540153"/>
                </a:lnTo>
                <a:lnTo>
                  <a:pt x="311630" y="1553059"/>
                </a:lnTo>
                <a:lnTo>
                  <a:pt x="272676" y="1567110"/>
                </a:lnTo>
                <a:lnTo>
                  <a:pt x="233722" y="1582334"/>
                </a:lnTo>
                <a:lnTo>
                  <a:pt x="194768" y="1598755"/>
                </a:lnTo>
                <a:lnTo>
                  <a:pt x="155814" y="1616401"/>
                </a:lnTo>
                <a:lnTo>
                  <a:pt x="116861" y="1635297"/>
                </a:lnTo>
                <a:lnTo>
                  <a:pt x="77907" y="1655469"/>
                </a:lnTo>
                <a:lnTo>
                  <a:pt x="38953" y="1676943"/>
                </a:lnTo>
                <a:lnTo>
                  <a:pt x="0" y="1699746"/>
                </a:lnTo>
                <a:lnTo>
                  <a:pt x="0" y="234928"/>
                </a:lnTo>
                <a:close/>
              </a:path>
            </a:pathLst>
          </a:custGeom>
          <a:ln w="9525">
            <a:solidFill>
              <a:srgbClr val="DC541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99312" y="1513408"/>
            <a:ext cx="3694429" cy="6597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lang="ru-RU" sz="1400" b="1" spc="-110" dirty="0" smtClean="0">
                <a:solidFill>
                  <a:srgbClr val="D20000"/>
                </a:solidFill>
                <a:latin typeface="Trebuchet MS"/>
                <a:cs typeface="Trebuchet MS"/>
              </a:rPr>
              <a:t>6 </a:t>
            </a:r>
            <a:r>
              <a:rPr sz="1400" b="1" spc="-80" dirty="0" err="1" smtClean="0">
                <a:latin typeface="Trebuchet MS"/>
                <a:cs typeface="Trebuchet MS"/>
              </a:rPr>
              <a:t>дошкольных</a:t>
            </a:r>
            <a:r>
              <a:rPr sz="1400" b="1" spc="-150" dirty="0" smtClean="0">
                <a:latin typeface="Trebuchet MS"/>
                <a:cs typeface="Trebuchet MS"/>
              </a:rPr>
              <a:t> </a:t>
            </a:r>
            <a:r>
              <a:rPr sz="1400" b="1" spc="-90" dirty="0">
                <a:latin typeface="Trebuchet MS"/>
                <a:cs typeface="Trebuchet MS"/>
              </a:rPr>
              <a:t>учреждения  </a:t>
            </a:r>
            <a:r>
              <a:rPr sz="1400" b="1" spc="-95" dirty="0" err="1">
                <a:latin typeface="Trebuchet MS"/>
                <a:cs typeface="Trebuchet MS"/>
              </a:rPr>
              <a:t>охват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lang="ru-RU" sz="1400" b="1" spc="-85" dirty="0" smtClean="0">
                <a:latin typeface="Trebuchet MS"/>
                <a:cs typeface="Trebuchet MS"/>
              </a:rPr>
              <a:t>–</a:t>
            </a:r>
            <a:r>
              <a:rPr sz="1400" b="1" spc="-85" dirty="0" smtClean="0">
                <a:latin typeface="Trebuchet MS"/>
                <a:cs typeface="Trebuchet MS"/>
              </a:rPr>
              <a:t> </a:t>
            </a:r>
            <a:r>
              <a:rPr lang="ru-RU" sz="1400" b="1" spc="-114" dirty="0" smtClean="0">
                <a:solidFill>
                  <a:srgbClr val="D20000"/>
                </a:solidFill>
                <a:latin typeface="Trebuchet MS"/>
                <a:cs typeface="Trebuchet MS"/>
              </a:rPr>
              <a:t>860 </a:t>
            </a:r>
            <a:r>
              <a:rPr sz="1400" b="1" spc="-85" dirty="0" err="1" smtClean="0">
                <a:latin typeface="Trebuchet MS"/>
                <a:cs typeface="Trebuchet MS"/>
              </a:rPr>
              <a:t>воспитанников</a:t>
            </a:r>
            <a:r>
              <a:rPr lang="ru-RU" sz="1400" b="1" spc="-85" dirty="0" smtClean="0">
                <a:latin typeface="Trebuchet MS"/>
                <a:cs typeface="Trebuchet MS"/>
              </a:rPr>
              <a:t>, 23,2%</a:t>
            </a:r>
            <a:r>
              <a:rPr lang="ru-RU" sz="1400" b="1" spc="-70" dirty="0" smtClean="0">
                <a:latin typeface="Trebuchet MS"/>
                <a:cs typeface="Trebuchet MS"/>
              </a:rPr>
              <a:t> от</a:t>
            </a:r>
            <a:r>
              <a:rPr sz="1400" b="1" spc="-70" dirty="0" smtClean="0">
                <a:latin typeface="Trebuchet MS"/>
                <a:cs typeface="Trebuchet MS"/>
              </a:rPr>
              <a:t> </a:t>
            </a:r>
            <a:r>
              <a:rPr sz="1400" b="1" spc="-70" dirty="0">
                <a:latin typeface="Trebuchet MS"/>
                <a:cs typeface="Trebuchet MS"/>
              </a:rPr>
              <a:t>общей  </a:t>
            </a:r>
            <a:r>
              <a:rPr sz="1400" b="1" spc="-95" dirty="0" err="1">
                <a:latin typeface="Trebuchet MS"/>
                <a:cs typeface="Trebuchet MS"/>
              </a:rPr>
              <a:t>численности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lang="ru-RU" sz="1400" b="1" spc="-80" dirty="0" smtClean="0">
                <a:latin typeface="Trebuchet MS"/>
                <a:cs typeface="Trebuchet MS"/>
              </a:rPr>
              <a:t>детей </a:t>
            </a:r>
            <a:r>
              <a:rPr sz="1400" b="1" spc="-225" dirty="0" smtClean="0">
                <a:latin typeface="Trebuchet MS"/>
                <a:cs typeface="Trebuchet MS"/>
              </a:rPr>
              <a:t> </a:t>
            </a:r>
            <a:r>
              <a:rPr sz="1400" b="1" spc="-75" dirty="0" err="1" smtClean="0">
                <a:latin typeface="Trebuchet MS"/>
                <a:cs typeface="Trebuchet MS"/>
              </a:rPr>
              <a:t>дошкольн</a:t>
            </a:r>
            <a:r>
              <a:rPr lang="ru-RU" sz="1400" b="1" spc="-75" dirty="0" smtClean="0">
                <a:latin typeface="Trebuchet MS"/>
                <a:cs typeface="Trebuchet MS"/>
              </a:rPr>
              <a:t>ого возраста.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94232" y="2924555"/>
            <a:ext cx="7152132" cy="24201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10996" y="3610355"/>
            <a:ext cx="7167372" cy="11140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1475" y="2952904"/>
            <a:ext cx="7056755" cy="2324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41475" y="2951559"/>
            <a:ext cx="7056755" cy="2326005"/>
          </a:xfrm>
          <a:custGeom>
            <a:avLst/>
            <a:gdLst/>
            <a:ahLst/>
            <a:cxnLst/>
            <a:rect l="l" t="t" r="r" b="b"/>
            <a:pathLst>
              <a:path w="7056755" h="2326004">
                <a:moveTo>
                  <a:pt x="0" y="282368"/>
                </a:moveTo>
                <a:lnTo>
                  <a:pt x="43831" y="264480"/>
                </a:lnTo>
                <a:lnTo>
                  <a:pt x="87663" y="247262"/>
                </a:lnTo>
                <a:lnTo>
                  <a:pt x="131494" y="230707"/>
                </a:lnTo>
                <a:lnTo>
                  <a:pt x="175326" y="214806"/>
                </a:lnTo>
                <a:lnTo>
                  <a:pt x="219157" y="199551"/>
                </a:lnTo>
                <a:lnTo>
                  <a:pt x="262989" y="184932"/>
                </a:lnTo>
                <a:lnTo>
                  <a:pt x="306820" y="170942"/>
                </a:lnTo>
                <a:lnTo>
                  <a:pt x="350652" y="157572"/>
                </a:lnTo>
                <a:lnTo>
                  <a:pt x="394484" y="144814"/>
                </a:lnTo>
                <a:lnTo>
                  <a:pt x="438315" y="132659"/>
                </a:lnTo>
                <a:lnTo>
                  <a:pt x="482147" y="121100"/>
                </a:lnTo>
                <a:lnTo>
                  <a:pt x="525978" y="110126"/>
                </a:lnTo>
                <a:lnTo>
                  <a:pt x="569810" y="99731"/>
                </a:lnTo>
                <a:lnTo>
                  <a:pt x="613641" y="89905"/>
                </a:lnTo>
                <a:lnTo>
                  <a:pt x="657473" y="80640"/>
                </a:lnTo>
                <a:lnTo>
                  <a:pt x="701304" y="71928"/>
                </a:lnTo>
                <a:lnTo>
                  <a:pt x="745136" y="63760"/>
                </a:lnTo>
                <a:lnTo>
                  <a:pt x="788967" y="56128"/>
                </a:lnTo>
                <a:lnTo>
                  <a:pt x="832799" y="49023"/>
                </a:lnTo>
                <a:lnTo>
                  <a:pt x="876631" y="42438"/>
                </a:lnTo>
                <a:lnTo>
                  <a:pt x="920462" y="36362"/>
                </a:lnTo>
                <a:lnTo>
                  <a:pt x="964294" y="30789"/>
                </a:lnTo>
                <a:lnTo>
                  <a:pt x="1008125" y="25710"/>
                </a:lnTo>
                <a:lnTo>
                  <a:pt x="1051957" y="21115"/>
                </a:lnTo>
                <a:lnTo>
                  <a:pt x="1095788" y="16998"/>
                </a:lnTo>
                <a:lnTo>
                  <a:pt x="1139620" y="13348"/>
                </a:lnTo>
                <a:lnTo>
                  <a:pt x="1183451" y="10159"/>
                </a:lnTo>
                <a:lnTo>
                  <a:pt x="1227283" y="7421"/>
                </a:lnTo>
                <a:lnTo>
                  <a:pt x="1271114" y="5125"/>
                </a:lnTo>
                <a:lnTo>
                  <a:pt x="1314946" y="3265"/>
                </a:lnTo>
                <a:lnTo>
                  <a:pt x="1358777" y="1831"/>
                </a:lnTo>
                <a:lnTo>
                  <a:pt x="1402609" y="814"/>
                </a:lnTo>
                <a:lnTo>
                  <a:pt x="1446440" y="206"/>
                </a:lnTo>
                <a:lnTo>
                  <a:pt x="1490272" y="0"/>
                </a:lnTo>
                <a:lnTo>
                  <a:pt x="1534103" y="185"/>
                </a:lnTo>
                <a:lnTo>
                  <a:pt x="1577934" y="755"/>
                </a:lnTo>
                <a:lnTo>
                  <a:pt x="1621766" y="1700"/>
                </a:lnTo>
                <a:lnTo>
                  <a:pt x="1665597" y="3012"/>
                </a:lnTo>
                <a:lnTo>
                  <a:pt x="1709429" y="4683"/>
                </a:lnTo>
                <a:lnTo>
                  <a:pt x="1753260" y="6703"/>
                </a:lnTo>
                <a:lnTo>
                  <a:pt x="1797092" y="9066"/>
                </a:lnTo>
                <a:lnTo>
                  <a:pt x="1840923" y="11762"/>
                </a:lnTo>
                <a:lnTo>
                  <a:pt x="1884754" y="14783"/>
                </a:lnTo>
                <a:lnTo>
                  <a:pt x="1928586" y="18120"/>
                </a:lnTo>
                <a:lnTo>
                  <a:pt x="1972417" y="21765"/>
                </a:lnTo>
                <a:lnTo>
                  <a:pt x="2016249" y="25710"/>
                </a:lnTo>
                <a:lnTo>
                  <a:pt x="2060080" y="29945"/>
                </a:lnTo>
                <a:lnTo>
                  <a:pt x="2103911" y="34464"/>
                </a:lnTo>
                <a:lnTo>
                  <a:pt x="2147743" y="39257"/>
                </a:lnTo>
                <a:lnTo>
                  <a:pt x="2191574" y="44315"/>
                </a:lnTo>
                <a:lnTo>
                  <a:pt x="2235405" y="49631"/>
                </a:lnTo>
                <a:lnTo>
                  <a:pt x="2279237" y="55196"/>
                </a:lnTo>
                <a:lnTo>
                  <a:pt x="2323068" y="61001"/>
                </a:lnTo>
                <a:lnTo>
                  <a:pt x="2366899" y="67038"/>
                </a:lnTo>
                <a:lnTo>
                  <a:pt x="2410731" y="73299"/>
                </a:lnTo>
                <a:lnTo>
                  <a:pt x="2454562" y="79775"/>
                </a:lnTo>
                <a:lnTo>
                  <a:pt x="2498393" y="86458"/>
                </a:lnTo>
                <a:lnTo>
                  <a:pt x="2542224" y="93339"/>
                </a:lnTo>
                <a:lnTo>
                  <a:pt x="2586056" y="100410"/>
                </a:lnTo>
                <a:lnTo>
                  <a:pt x="2629887" y="107662"/>
                </a:lnTo>
                <a:lnTo>
                  <a:pt x="2673718" y="115088"/>
                </a:lnTo>
                <a:lnTo>
                  <a:pt x="2717549" y="122677"/>
                </a:lnTo>
                <a:lnTo>
                  <a:pt x="2761380" y="130423"/>
                </a:lnTo>
                <a:lnTo>
                  <a:pt x="2805212" y="138317"/>
                </a:lnTo>
                <a:lnTo>
                  <a:pt x="2849043" y="146350"/>
                </a:lnTo>
                <a:lnTo>
                  <a:pt x="2892874" y="154514"/>
                </a:lnTo>
                <a:lnTo>
                  <a:pt x="2936705" y="162799"/>
                </a:lnTo>
                <a:lnTo>
                  <a:pt x="2980536" y="171199"/>
                </a:lnTo>
                <a:lnTo>
                  <a:pt x="3024368" y="179705"/>
                </a:lnTo>
                <a:lnTo>
                  <a:pt x="3068199" y="188307"/>
                </a:lnTo>
                <a:lnTo>
                  <a:pt x="3112030" y="196998"/>
                </a:lnTo>
                <a:lnTo>
                  <a:pt x="3155861" y="205769"/>
                </a:lnTo>
                <a:lnTo>
                  <a:pt x="3199692" y="214612"/>
                </a:lnTo>
                <a:lnTo>
                  <a:pt x="3243523" y="223518"/>
                </a:lnTo>
                <a:lnTo>
                  <a:pt x="3287354" y="232479"/>
                </a:lnTo>
                <a:lnTo>
                  <a:pt x="3331185" y="241487"/>
                </a:lnTo>
                <a:lnTo>
                  <a:pt x="3375016" y="250532"/>
                </a:lnTo>
                <a:lnTo>
                  <a:pt x="3418847" y="259607"/>
                </a:lnTo>
                <a:lnTo>
                  <a:pt x="3462678" y="268703"/>
                </a:lnTo>
                <a:lnTo>
                  <a:pt x="3506509" y="277812"/>
                </a:lnTo>
                <a:lnTo>
                  <a:pt x="3550340" y="286925"/>
                </a:lnTo>
                <a:lnTo>
                  <a:pt x="3594171" y="296033"/>
                </a:lnTo>
                <a:lnTo>
                  <a:pt x="3638002" y="305129"/>
                </a:lnTo>
                <a:lnTo>
                  <a:pt x="3681833" y="314204"/>
                </a:lnTo>
                <a:lnTo>
                  <a:pt x="3725664" y="323250"/>
                </a:lnTo>
                <a:lnTo>
                  <a:pt x="3769495" y="332257"/>
                </a:lnTo>
                <a:lnTo>
                  <a:pt x="3813326" y="341218"/>
                </a:lnTo>
                <a:lnTo>
                  <a:pt x="3857157" y="350124"/>
                </a:lnTo>
                <a:lnTo>
                  <a:pt x="3900987" y="358967"/>
                </a:lnTo>
                <a:lnTo>
                  <a:pt x="3944818" y="367738"/>
                </a:lnTo>
                <a:lnTo>
                  <a:pt x="3988649" y="376429"/>
                </a:lnTo>
                <a:lnTo>
                  <a:pt x="4032480" y="385032"/>
                </a:lnTo>
                <a:lnTo>
                  <a:pt x="4076311" y="393537"/>
                </a:lnTo>
                <a:lnTo>
                  <a:pt x="4120141" y="401937"/>
                </a:lnTo>
                <a:lnTo>
                  <a:pt x="4163972" y="410223"/>
                </a:lnTo>
                <a:lnTo>
                  <a:pt x="4207803" y="418386"/>
                </a:lnTo>
                <a:lnTo>
                  <a:pt x="4251634" y="426419"/>
                </a:lnTo>
                <a:lnTo>
                  <a:pt x="4295464" y="434313"/>
                </a:lnTo>
                <a:lnTo>
                  <a:pt x="4339295" y="442059"/>
                </a:lnTo>
                <a:lnTo>
                  <a:pt x="4383126" y="449649"/>
                </a:lnTo>
                <a:lnTo>
                  <a:pt x="4426956" y="457074"/>
                </a:lnTo>
                <a:lnTo>
                  <a:pt x="4470787" y="464326"/>
                </a:lnTo>
                <a:lnTo>
                  <a:pt x="4514617" y="471397"/>
                </a:lnTo>
                <a:lnTo>
                  <a:pt x="4558448" y="478278"/>
                </a:lnTo>
                <a:lnTo>
                  <a:pt x="4602279" y="484961"/>
                </a:lnTo>
                <a:lnTo>
                  <a:pt x="4646109" y="491437"/>
                </a:lnTo>
                <a:lnTo>
                  <a:pt x="4689940" y="497698"/>
                </a:lnTo>
                <a:lnTo>
                  <a:pt x="4733770" y="503735"/>
                </a:lnTo>
                <a:lnTo>
                  <a:pt x="4777601" y="509541"/>
                </a:lnTo>
                <a:lnTo>
                  <a:pt x="4821431" y="515105"/>
                </a:lnTo>
                <a:lnTo>
                  <a:pt x="4865262" y="520421"/>
                </a:lnTo>
                <a:lnTo>
                  <a:pt x="4909092" y="525480"/>
                </a:lnTo>
                <a:lnTo>
                  <a:pt x="4952922" y="530272"/>
                </a:lnTo>
                <a:lnTo>
                  <a:pt x="4996753" y="534791"/>
                </a:lnTo>
                <a:lnTo>
                  <a:pt x="5040583" y="539027"/>
                </a:lnTo>
                <a:lnTo>
                  <a:pt x="5084414" y="542971"/>
                </a:lnTo>
                <a:lnTo>
                  <a:pt x="5128244" y="546616"/>
                </a:lnTo>
                <a:lnTo>
                  <a:pt x="5172074" y="549954"/>
                </a:lnTo>
                <a:lnTo>
                  <a:pt x="5215904" y="552974"/>
                </a:lnTo>
                <a:lnTo>
                  <a:pt x="5259735" y="555670"/>
                </a:lnTo>
                <a:lnTo>
                  <a:pt x="5303565" y="558033"/>
                </a:lnTo>
                <a:lnTo>
                  <a:pt x="5347395" y="560054"/>
                </a:lnTo>
                <a:lnTo>
                  <a:pt x="5391225" y="561724"/>
                </a:lnTo>
                <a:lnTo>
                  <a:pt x="5435056" y="563037"/>
                </a:lnTo>
                <a:lnTo>
                  <a:pt x="5478886" y="563982"/>
                </a:lnTo>
                <a:lnTo>
                  <a:pt x="5522716" y="564551"/>
                </a:lnTo>
                <a:lnTo>
                  <a:pt x="5566546" y="564737"/>
                </a:lnTo>
                <a:lnTo>
                  <a:pt x="5610376" y="564530"/>
                </a:lnTo>
                <a:lnTo>
                  <a:pt x="5654206" y="563923"/>
                </a:lnTo>
                <a:lnTo>
                  <a:pt x="5698036" y="562906"/>
                </a:lnTo>
                <a:lnTo>
                  <a:pt x="5741866" y="561471"/>
                </a:lnTo>
                <a:lnTo>
                  <a:pt x="5785696" y="559611"/>
                </a:lnTo>
                <a:lnTo>
                  <a:pt x="5829526" y="557316"/>
                </a:lnTo>
                <a:lnTo>
                  <a:pt x="5873356" y="554578"/>
                </a:lnTo>
                <a:lnTo>
                  <a:pt x="5917186" y="551388"/>
                </a:lnTo>
                <a:lnTo>
                  <a:pt x="5961016" y="547739"/>
                </a:lnTo>
                <a:lnTo>
                  <a:pt x="6004846" y="543621"/>
                </a:lnTo>
                <a:lnTo>
                  <a:pt x="6048676" y="539027"/>
                </a:lnTo>
                <a:lnTo>
                  <a:pt x="6092505" y="533947"/>
                </a:lnTo>
                <a:lnTo>
                  <a:pt x="6136335" y="528374"/>
                </a:lnTo>
                <a:lnTo>
                  <a:pt x="6180165" y="522299"/>
                </a:lnTo>
                <a:lnTo>
                  <a:pt x="6223995" y="515713"/>
                </a:lnTo>
                <a:lnTo>
                  <a:pt x="6267824" y="508608"/>
                </a:lnTo>
                <a:lnTo>
                  <a:pt x="6311654" y="500976"/>
                </a:lnTo>
                <a:lnTo>
                  <a:pt x="6355484" y="492808"/>
                </a:lnTo>
                <a:lnTo>
                  <a:pt x="6399313" y="484096"/>
                </a:lnTo>
                <a:lnTo>
                  <a:pt x="6443143" y="474831"/>
                </a:lnTo>
                <a:lnTo>
                  <a:pt x="6486972" y="465006"/>
                </a:lnTo>
                <a:lnTo>
                  <a:pt x="6530802" y="454610"/>
                </a:lnTo>
                <a:lnTo>
                  <a:pt x="6574632" y="443637"/>
                </a:lnTo>
                <a:lnTo>
                  <a:pt x="6618461" y="432077"/>
                </a:lnTo>
                <a:lnTo>
                  <a:pt x="6662291" y="419922"/>
                </a:lnTo>
                <a:lnTo>
                  <a:pt x="6706120" y="407164"/>
                </a:lnTo>
                <a:lnTo>
                  <a:pt x="6749949" y="393794"/>
                </a:lnTo>
                <a:lnTo>
                  <a:pt x="6793779" y="379804"/>
                </a:lnTo>
                <a:lnTo>
                  <a:pt x="6837608" y="365186"/>
                </a:lnTo>
                <a:lnTo>
                  <a:pt x="6881437" y="349930"/>
                </a:lnTo>
                <a:lnTo>
                  <a:pt x="6925267" y="334029"/>
                </a:lnTo>
                <a:lnTo>
                  <a:pt x="6969096" y="317474"/>
                </a:lnTo>
                <a:lnTo>
                  <a:pt x="7012925" y="300256"/>
                </a:lnTo>
                <a:lnTo>
                  <a:pt x="7056755" y="282368"/>
                </a:lnTo>
                <a:lnTo>
                  <a:pt x="7056755" y="2043096"/>
                </a:lnTo>
                <a:lnTo>
                  <a:pt x="7012925" y="2060983"/>
                </a:lnTo>
                <a:lnTo>
                  <a:pt x="6969096" y="2078200"/>
                </a:lnTo>
                <a:lnTo>
                  <a:pt x="6925267" y="2094754"/>
                </a:lnTo>
                <a:lnTo>
                  <a:pt x="6881437" y="2110654"/>
                </a:lnTo>
                <a:lnTo>
                  <a:pt x="6837608" y="2125909"/>
                </a:lnTo>
                <a:lnTo>
                  <a:pt x="6793779" y="2140527"/>
                </a:lnTo>
                <a:lnTo>
                  <a:pt x="6749949" y="2154516"/>
                </a:lnTo>
                <a:lnTo>
                  <a:pt x="6706120" y="2167885"/>
                </a:lnTo>
                <a:lnTo>
                  <a:pt x="6662291" y="2180642"/>
                </a:lnTo>
                <a:lnTo>
                  <a:pt x="6618461" y="2192796"/>
                </a:lnTo>
                <a:lnTo>
                  <a:pt x="6574632" y="2204356"/>
                </a:lnTo>
                <a:lnTo>
                  <a:pt x="6530802" y="2215328"/>
                </a:lnTo>
                <a:lnTo>
                  <a:pt x="6486972" y="2225723"/>
                </a:lnTo>
                <a:lnTo>
                  <a:pt x="6443143" y="2235548"/>
                </a:lnTo>
                <a:lnTo>
                  <a:pt x="6399313" y="2244812"/>
                </a:lnTo>
                <a:lnTo>
                  <a:pt x="6355484" y="2253524"/>
                </a:lnTo>
                <a:lnTo>
                  <a:pt x="6311654" y="2261691"/>
                </a:lnTo>
                <a:lnTo>
                  <a:pt x="6267824" y="2269323"/>
                </a:lnTo>
                <a:lnTo>
                  <a:pt x="6223995" y="2276427"/>
                </a:lnTo>
                <a:lnTo>
                  <a:pt x="6180165" y="2283012"/>
                </a:lnTo>
                <a:lnTo>
                  <a:pt x="6136335" y="2289087"/>
                </a:lnTo>
                <a:lnTo>
                  <a:pt x="6092505" y="2294660"/>
                </a:lnTo>
                <a:lnTo>
                  <a:pt x="6048676" y="2299739"/>
                </a:lnTo>
                <a:lnTo>
                  <a:pt x="6004846" y="2304333"/>
                </a:lnTo>
                <a:lnTo>
                  <a:pt x="5961016" y="2308450"/>
                </a:lnTo>
                <a:lnTo>
                  <a:pt x="5917186" y="2312099"/>
                </a:lnTo>
                <a:lnTo>
                  <a:pt x="5873356" y="2315288"/>
                </a:lnTo>
                <a:lnTo>
                  <a:pt x="5829526" y="2318026"/>
                </a:lnTo>
                <a:lnTo>
                  <a:pt x="5785696" y="2320320"/>
                </a:lnTo>
                <a:lnTo>
                  <a:pt x="5741866" y="2322181"/>
                </a:lnTo>
                <a:lnTo>
                  <a:pt x="5698036" y="2323615"/>
                </a:lnTo>
                <a:lnTo>
                  <a:pt x="5654206" y="2324631"/>
                </a:lnTo>
                <a:lnTo>
                  <a:pt x="5610376" y="2325238"/>
                </a:lnTo>
                <a:lnTo>
                  <a:pt x="5566546" y="2325445"/>
                </a:lnTo>
                <a:lnTo>
                  <a:pt x="5522716" y="2325259"/>
                </a:lnTo>
                <a:lnTo>
                  <a:pt x="5478886" y="2324689"/>
                </a:lnTo>
                <a:lnTo>
                  <a:pt x="5435056" y="2323744"/>
                </a:lnTo>
                <a:lnTo>
                  <a:pt x="5391225" y="2322431"/>
                </a:lnTo>
                <a:lnTo>
                  <a:pt x="5347395" y="2320761"/>
                </a:lnTo>
                <a:lnTo>
                  <a:pt x="5303565" y="2318739"/>
                </a:lnTo>
                <a:lnTo>
                  <a:pt x="5259735" y="2316377"/>
                </a:lnTo>
                <a:lnTo>
                  <a:pt x="5215904" y="2313681"/>
                </a:lnTo>
                <a:lnTo>
                  <a:pt x="5172074" y="2310660"/>
                </a:lnTo>
                <a:lnTo>
                  <a:pt x="5128244" y="2307322"/>
                </a:lnTo>
                <a:lnTo>
                  <a:pt x="5084414" y="2303677"/>
                </a:lnTo>
                <a:lnTo>
                  <a:pt x="5040583" y="2299732"/>
                </a:lnTo>
                <a:lnTo>
                  <a:pt x="4996753" y="2295497"/>
                </a:lnTo>
                <a:lnTo>
                  <a:pt x="4952922" y="2290978"/>
                </a:lnTo>
                <a:lnTo>
                  <a:pt x="4909092" y="2286185"/>
                </a:lnTo>
                <a:lnTo>
                  <a:pt x="4865262" y="2281127"/>
                </a:lnTo>
                <a:lnTo>
                  <a:pt x="4821431" y="2275811"/>
                </a:lnTo>
                <a:lnTo>
                  <a:pt x="4777601" y="2270246"/>
                </a:lnTo>
                <a:lnTo>
                  <a:pt x="4733770" y="2264441"/>
                </a:lnTo>
                <a:lnTo>
                  <a:pt x="4689940" y="2258403"/>
                </a:lnTo>
                <a:lnTo>
                  <a:pt x="4646109" y="2252143"/>
                </a:lnTo>
                <a:lnTo>
                  <a:pt x="4602279" y="2245667"/>
                </a:lnTo>
                <a:lnTo>
                  <a:pt x="4558448" y="2238984"/>
                </a:lnTo>
                <a:lnTo>
                  <a:pt x="4514617" y="2232103"/>
                </a:lnTo>
                <a:lnTo>
                  <a:pt x="4470787" y="2225032"/>
                </a:lnTo>
                <a:lnTo>
                  <a:pt x="4426956" y="2217780"/>
                </a:lnTo>
                <a:lnTo>
                  <a:pt x="4383126" y="2210354"/>
                </a:lnTo>
                <a:lnTo>
                  <a:pt x="4339295" y="2202765"/>
                </a:lnTo>
                <a:lnTo>
                  <a:pt x="4295464" y="2195019"/>
                </a:lnTo>
                <a:lnTo>
                  <a:pt x="4251634" y="2187125"/>
                </a:lnTo>
                <a:lnTo>
                  <a:pt x="4207803" y="2179092"/>
                </a:lnTo>
                <a:lnTo>
                  <a:pt x="4163972" y="2170929"/>
                </a:lnTo>
                <a:lnTo>
                  <a:pt x="4120141" y="2162643"/>
                </a:lnTo>
                <a:lnTo>
                  <a:pt x="4076311" y="2154243"/>
                </a:lnTo>
                <a:lnTo>
                  <a:pt x="4032480" y="2145738"/>
                </a:lnTo>
                <a:lnTo>
                  <a:pt x="3988649" y="2137136"/>
                </a:lnTo>
                <a:lnTo>
                  <a:pt x="3944818" y="2128445"/>
                </a:lnTo>
                <a:lnTo>
                  <a:pt x="3900987" y="2119674"/>
                </a:lnTo>
                <a:lnTo>
                  <a:pt x="3857157" y="2110831"/>
                </a:lnTo>
                <a:lnTo>
                  <a:pt x="3813326" y="2101926"/>
                </a:lnTo>
                <a:lnTo>
                  <a:pt x="3769495" y="2092965"/>
                </a:lnTo>
                <a:lnTo>
                  <a:pt x="3725664" y="2083957"/>
                </a:lnTo>
                <a:lnTo>
                  <a:pt x="3681833" y="2074912"/>
                </a:lnTo>
                <a:lnTo>
                  <a:pt x="3638002" y="2065838"/>
                </a:lnTo>
                <a:lnTo>
                  <a:pt x="3594171" y="2056742"/>
                </a:lnTo>
                <a:lnTo>
                  <a:pt x="3550340" y="2047633"/>
                </a:lnTo>
                <a:lnTo>
                  <a:pt x="3506509" y="2038521"/>
                </a:lnTo>
                <a:lnTo>
                  <a:pt x="3462678" y="2029412"/>
                </a:lnTo>
                <a:lnTo>
                  <a:pt x="3418847" y="2020317"/>
                </a:lnTo>
                <a:lnTo>
                  <a:pt x="3375016" y="2011242"/>
                </a:lnTo>
                <a:lnTo>
                  <a:pt x="3331185" y="2002197"/>
                </a:lnTo>
                <a:lnTo>
                  <a:pt x="3287354" y="1993190"/>
                </a:lnTo>
                <a:lnTo>
                  <a:pt x="3243523" y="1984229"/>
                </a:lnTo>
                <a:lnTo>
                  <a:pt x="3199692" y="1975323"/>
                </a:lnTo>
                <a:lnTo>
                  <a:pt x="3155861" y="1966480"/>
                </a:lnTo>
                <a:lnTo>
                  <a:pt x="3112030" y="1957710"/>
                </a:lnTo>
                <a:lnTo>
                  <a:pt x="3068199" y="1949019"/>
                </a:lnTo>
                <a:lnTo>
                  <a:pt x="3024368" y="1940417"/>
                </a:lnTo>
                <a:lnTo>
                  <a:pt x="2980536" y="1931912"/>
                </a:lnTo>
                <a:lnTo>
                  <a:pt x="2936705" y="1923512"/>
                </a:lnTo>
                <a:lnTo>
                  <a:pt x="2892874" y="1915226"/>
                </a:lnTo>
                <a:lnTo>
                  <a:pt x="2849043" y="1907063"/>
                </a:lnTo>
                <a:lnTo>
                  <a:pt x="2805212" y="1899031"/>
                </a:lnTo>
                <a:lnTo>
                  <a:pt x="2761380" y="1891137"/>
                </a:lnTo>
                <a:lnTo>
                  <a:pt x="2717549" y="1883392"/>
                </a:lnTo>
                <a:lnTo>
                  <a:pt x="2673718" y="1875802"/>
                </a:lnTo>
                <a:lnTo>
                  <a:pt x="2629887" y="1868377"/>
                </a:lnTo>
                <a:lnTo>
                  <a:pt x="2586056" y="1861125"/>
                </a:lnTo>
                <a:lnTo>
                  <a:pt x="2542224" y="1854054"/>
                </a:lnTo>
                <a:lnTo>
                  <a:pt x="2498393" y="1847174"/>
                </a:lnTo>
                <a:lnTo>
                  <a:pt x="2454562" y="1840491"/>
                </a:lnTo>
                <a:lnTo>
                  <a:pt x="2410731" y="1834015"/>
                </a:lnTo>
                <a:lnTo>
                  <a:pt x="2366899" y="1827755"/>
                </a:lnTo>
                <a:lnTo>
                  <a:pt x="2323068" y="1821718"/>
                </a:lnTo>
                <a:lnTo>
                  <a:pt x="2279237" y="1815913"/>
                </a:lnTo>
                <a:lnTo>
                  <a:pt x="2235405" y="1810349"/>
                </a:lnTo>
                <a:lnTo>
                  <a:pt x="2191574" y="1805033"/>
                </a:lnTo>
                <a:lnTo>
                  <a:pt x="2147743" y="1799975"/>
                </a:lnTo>
                <a:lnTo>
                  <a:pt x="2103911" y="1795182"/>
                </a:lnTo>
                <a:lnTo>
                  <a:pt x="2060080" y="1790664"/>
                </a:lnTo>
                <a:lnTo>
                  <a:pt x="2016249" y="1786429"/>
                </a:lnTo>
                <a:lnTo>
                  <a:pt x="1972417" y="1782484"/>
                </a:lnTo>
                <a:lnTo>
                  <a:pt x="1928586" y="1778840"/>
                </a:lnTo>
                <a:lnTo>
                  <a:pt x="1884754" y="1775503"/>
                </a:lnTo>
                <a:lnTo>
                  <a:pt x="1840923" y="1772482"/>
                </a:lnTo>
                <a:lnTo>
                  <a:pt x="1797092" y="1769787"/>
                </a:lnTo>
                <a:lnTo>
                  <a:pt x="1753260" y="1767424"/>
                </a:lnTo>
                <a:lnTo>
                  <a:pt x="1709429" y="1765404"/>
                </a:lnTo>
                <a:lnTo>
                  <a:pt x="1665597" y="1763733"/>
                </a:lnTo>
                <a:lnTo>
                  <a:pt x="1621766" y="1762422"/>
                </a:lnTo>
                <a:lnTo>
                  <a:pt x="1577934" y="1761477"/>
                </a:lnTo>
                <a:lnTo>
                  <a:pt x="1534103" y="1760907"/>
                </a:lnTo>
                <a:lnTo>
                  <a:pt x="1490272" y="1760722"/>
                </a:lnTo>
                <a:lnTo>
                  <a:pt x="1446440" y="1760929"/>
                </a:lnTo>
                <a:lnTo>
                  <a:pt x="1402609" y="1761537"/>
                </a:lnTo>
                <a:lnTo>
                  <a:pt x="1358777" y="1762554"/>
                </a:lnTo>
                <a:lnTo>
                  <a:pt x="1314946" y="1763989"/>
                </a:lnTo>
                <a:lnTo>
                  <a:pt x="1271114" y="1765849"/>
                </a:lnTo>
                <a:lnTo>
                  <a:pt x="1227283" y="1768145"/>
                </a:lnTo>
                <a:lnTo>
                  <a:pt x="1183451" y="1770883"/>
                </a:lnTo>
                <a:lnTo>
                  <a:pt x="1139620" y="1774073"/>
                </a:lnTo>
                <a:lnTo>
                  <a:pt x="1095788" y="1777722"/>
                </a:lnTo>
                <a:lnTo>
                  <a:pt x="1051957" y="1781840"/>
                </a:lnTo>
                <a:lnTo>
                  <a:pt x="1008125" y="1786435"/>
                </a:lnTo>
                <a:lnTo>
                  <a:pt x="964294" y="1791515"/>
                </a:lnTo>
                <a:lnTo>
                  <a:pt x="920462" y="1797088"/>
                </a:lnTo>
                <a:lnTo>
                  <a:pt x="876631" y="1803164"/>
                </a:lnTo>
                <a:lnTo>
                  <a:pt x="832799" y="1809750"/>
                </a:lnTo>
                <a:lnTo>
                  <a:pt x="788967" y="1816854"/>
                </a:lnTo>
                <a:lnTo>
                  <a:pt x="745136" y="1824487"/>
                </a:lnTo>
                <a:lnTo>
                  <a:pt x="701304" y="1832655"/>
                </a:lnTo>
                <a:lnTo>
                  <a:pt x="657473" y="1841367"/>
                </a:lnTo>
                <a:lnTo>
                  <a:pt x="613641" y="1850632"/>
                </a:lnTo>
                <a:lnTo>
                  <a:pt x="569810" y="1860458"/>
                </a:lnTo>
                <a:lnTo>
                  <a:pt x="525978" y="1870853"/>
                </a:lnTo>
                <a:lnTo>
                  <a:pt x="482147" y="1881827"/>
                </a:lnTo>
                <a:lnTo>
                  <a:pt x="438315" y="1893387"/>
                </a:lnTo>
                <a:lnTo>
                  <a:pt x="394484" y="1905542"/>
                </a:lnTo>
                <a:lnTo>
                  <a:pt x="350652" y="1918300"/>
                </a:lnTo>
                <a:lnTo>
                  <a:pt x="306820" y="1931670"/>
                </a:lnTo>
                <a:lnTo>
                  <a:pt x="262989" y="1945660"/>
                </a:lnTo>
                <a:lnTo>
                  <a:pt x="219157" y="1960278"/>
                </a:lnTo>
                <a:lnTo>
                  <a:pt x="175326" y="1975534"/>
                </a:lnTo>
                <a:lnTo>
                  <a:pt x="131494" y="1991435"/>
                </a:lnTo>
                <a:lnTo>
                  <a:pt x="87663" y="2007990"/>
                </a:lnTo>
                <a:lnTo>
                  <a:pt x="43831" y="2025208"/>
                </a:lnTo>
                <a:lnTo>
                  <a:pt x="0" y="2043096"/>
                </a:lnTo>
                <a:lnTo>
                  <a:pt x="0" y="282368"/>
                </a:lnTo>
                <a:close/>
              </a:path>
            </a:pathLst>
          </a:custGeom>
          <a:ln w="9525">
            <a:solidFill>
              <a:srgbClr val="4E69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278382" y="3675633"/>
            <a:ext cx="678243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1800" dirty="0" smtClean="0">
                <a:latin typeface="Trebuchet MS"/>
                <a:cs typeface="Trebuchet MS"/>
              </a:rPr>
              <a:t>Общий охват дошкольным образованием в МО «Новолакский район составляет 1301воспитаников, что составляет 35,2 % от общей численности детей дошкольного возраста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98803" y="5346190"/>
            <a:ext cx="7152132" cy="14203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52144" y="5420867"/>
            <a:ext cx="7092696" cy="11140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46708" y="5373242"/>
            <a:ext cx="7056729" cy="132520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46708" y="5373242"/>
            <a:ext cx="7056755" cy="1325245"/>
          </a:xfrm>
          <a:custGeom>
            <a:avLst/>
            <a:gdLst/>
            <a:ahLst/>
            <a:cxnLst/>
            <a:rect l="l" t="t" r="r" b="b"/>
            <a:pathLst>
              <a:path w="7056755" h="1325245">
                <a:moveTo>
                  <a:pt x="6835876" y="1325206"/>
                </a:moveTo>
                <a:lnTo>
                  <a:pt x="6880072" y="1148511"/>
                </a:lnTo>
                <a:lnTo>
                  <a:pt x="7056729" y="1104328"/>
                </a:lnTo>
                <a:lnTo>
                  <a:pt x="6835876" y="1325206"/>
                </a:lnTo>
                <a:lnTo>
                  <a:pt x="0" y="1325206"/>
                </a:lnTo>
                <a:lnTo>
                  <a:pt x="0" y="0"/>
                </a:lnTo>
                <a:lnTo>
                  <a:pt x="7056729" y="0"/>
                </a:lnTo>
                <a:lnTo>
                  <a:pt x="7056729" y="1104328"/>
                </a:lnTo>
              </a:path>
            </a:pathLst>
          </a:custGeom>
          <a:ln w="9525">
            <a:solidFill>
              <a:srgbClr val="F5C1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320164" y="5487416"/>
            <a:ext cx="671004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3175" algn="ctr">
              <a:lnSpc>
                <a:spcPct val="100000"/>
              </a:lnSpc>
              <a:spcBef>
                <a:spcPts val="100"/>
              </a:spcBef>
            </a:pPr>
            <a:r>
              <a:rPr lang="ru-RU" sz="1800" b="1" spc="-95" dirty="0" smtClean="0">
                <a:latin typeface="Trebuchet MS"/>
                <a:cs typeface="Trebuchet MS"/>
              </a:rPr>
              <a:t>В МО «</a:t>
            </a:r>
            <a:r>
              <a:rPr lang="ru-RU" sz="1800" b="1" spc="-95" dirty="0" err="1" smtClean="0">
                <a:latin typeface="Trebuchet MS"/>
                <a:cs typeface="Trebuchet MS"/>
              </a:rPr>
              <a:t>Новолакский</a:t>
            </a:r>
            <a:r>
              <a:rPr lang="ru-RU" sz="1800" b="1" spc="-95" dirty="0" smtClean="0">
                <a:latin typeface="Trebuchet MS"/>
                <a:cs typeface="Trebuchet MS"/>
              </a:rPr>
              <a:t> район» по программе переселения планируетс</a:t>
            </a:r>
            <a:r>
              <a:rPr lang="ru-RU" b="1" spc="-95" dirty="0" smtClean="0">
                <a:latin typeface="Trebuchet MS"/>
                <a:cs typeface="Trebuchet MS"/>
              </a:rPr>
              <a:t>я </a:t>
            </a:r>
            <a:r>
              <a:rPr sz="1800" b="1" spc="-114" dirty="0" err="1" smtClean="0">
                <a:latin typeface="Trebuchet MS"/>
                <a:cs typeface="Trebuchet MS"/>
              </a:rPr>
              <a:t>создать</a:t>
            </a:r>
            <a:r>
              <a:rPr sz="1800" b="1" spc="-114" dirty="0" smtClean="0">
                <a:latin typeface="Trebuchet MS"/>
                <a:cs typeface="Trebuchet MS"/>
              </a:rPr>
              <a:t> </a:t>
            </a:r>
            <a:r>
              <a:rPr lang="ru-RU" sz="1800" b="1" spc="-114" dirty="0" smtClean="0">
                <a:latin typeface="Trebuchet MS"/>
                <a:cs typeface="Trebuchet MS"/>
              </a:rPr>
              <a:t>3</a:t>
            </a:r>
            <a:r>
              <a:rPr lang="ru-RU" b="1" spc="-145" dirty="0" smtClean="0">
                <a:solidFill>
                  <a:srgbClr val="C00000"/>
                </a:solidFill>
                <a:latin typeface="Trebuchet MS"/>
                <a:cs typeface="Trebuchet MS"/>
              </a:rPr>
              <a:t>2</a:t>
            </a:r>
            <a:r>
              <a:rPr sz="1800" b="1" spc="-145" dirty="0" smtClean="0">
                <a:solidFill>
                  <a:srgbClr val="C00000"/>
                </a:solidFill>
                <a:latin typeface="Trebuchet MS"/>
                <a:cs typeface="Trebuchet MS"/>
              </a:rPr>
              <a:t>0 </a:t>
            </a:r>
            <a:r>
              <a:rPr sz="1800" b="1" spc="-110" dirty="0">
                <a:solidFill>
                  <a:srgbClr val="C00000"/>
                </a:solidFill>
                <a:latin typeface="Trebuchet MS"/>
                <a:cs typeface="Trebuchet MS"/>
              </a:rPr>
              <a:t>дополнительных </a:t>
            </a:r>
            <a:r>
              <a:rPr sz="1800" b="1" spc="-130" dirty="0">
                <a:solidFill>
                  <a:srgbClr val="C00000"/>
                </a:solidFill>
                <a:latin typeface="Trebuchet MS"/>
                <a:cs typeface="Trebuchet MS"/>
              </a:rPr>
              <a:t>мест </a:t>
            </a:r>
            <a:r>
              <a:rPr sz="1800" b="1" spc="-114" dirty="0">
                <a:latin typeface="Trebuchet MS"/>
                <a:cs typeface="Trebuchet MS"/>
              </a:rPr>
              <a:t>для </a:t>
            </a:r>
            <a:r>
              <a:rPr sz="1800" b="1" spc="-130" dirty="0" err="1">
                <a:latin typeface="Trebuchet MS"/>
                <a:cs typeface="Trebuchet MS"/>
              </a:rPr>
              <a:t>детей</a:t>
            </a:r>
            <a:r>
              <a:rPr sz="1800" b="1" spc="-130" dirty="0">
                <a:latin typeface="Trebuchet MS"/>
                <a:cs typeface="Trebuchet MS"/>
              </a:rPr>
              <a:t> </a:t>
            </a:r>
            <a:r>
              <a:rPr sz="1800" b="1" spc="-150" dirty="0" smtClean="0">
                <a:latin typeface="Trebuchet MS"/>
                <a:cs typeface="Trebuchet MS"/>
              </a:rPr>
              <a:t> </a:t>
            </a:r>
            <a:r>
              <a:rPr sz="1800" b="1" spc="-90" dirty="0">
                <a:latin typeface="Trebuchet MS"/>
                <a:cs typeface="Trebuchet MS"/>
              </a:rPr>
              <a:t>за</a:t>
            </a:r>
            <a:r>
              <a:rPr sz="1800" b="1" spc="-265" dirty="0">
                <a:latin typeface="Trebuchet MS"/>
                <a:cs typeface="Trebuchet MS"/>
              </a:rPr>
              <a:t> </a:t>
            </a:r>
            <a:r>
              <a:rPr sz="1800" b="1" spc="-160" dirty="0">
                <a:latin typeface="Trebuchet MS"/>
                <a:cs typeface="Trebuchet MS"/>
              </a:rPr>
              <a:t>счет  </a:t>
            </a:r>
            <a:r>
              <a:rPr sz="1800" b="1" spc="-130" dirty="0">
                <a:latin typeface="Trebuchet MS"/>
                <a:cs typeface="Trebuchet MS"/>
              </a:rPr>
              <a:t>строительства </a:t>
            </a:r>
            <a:r>
              <a:rPr sz="1800" b="1" spc="-100" dirty="0">
                <a:latin typeface="Trebuchet MS"/>
                <a:cs typeface="Trebuchet MS"/>
              </a:rPr>
              <a:t>новых </a:t>
            </a:r>
            <a:r>
              <a:rPr sz="1800" b="1" spc="-140" dirty="0">
                <a:latin typeface="Trebuchet MS"/>
                <a:cs typeface="Trebuchet MS"/>
              </a:rPr>
              <a:t>детских</a:t>
            </a:r>
            <a:r>
              <a:rPr sz="1800" b="1" spc="-240" dirty="0">
                <a:latin typeface="Trebuchet MS"/>
                <a:cs typeface="Trebuchet MS"/>
              </a:rPr>
              <a:t> </a:t>
            </a:r>
            <a:r>
              <a:rPr sz="1800" b="1" spc="-100" dirty="0">
                <a:latin typeface="Trebuchet MS"/>
                <a:cs typeface="Trebuchet MS"/>
              </a:rPr>
              <a:t>садов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689347" y="998219"/>
            <a:ext cx="4146804" cy="20284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709159" y="1597152"/>
            <a:ext cx="4143755" cy="8854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737353" y="1025165"/>
            <a:ext cx="4051300" cy="193467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737353" y="1025165"/>
            <a:ext cx="4051300" cy="1934845"/>
          </a:xfrm>
          <a:custGeom>
            <a:avLst/>
            <a:gdLst/>
            <a:ahLst/>
            <a:cxnLst/>
            <a:rect l="l" t="t" r="r" b="b"/>
            <a:pathLst>
              <a:path w="4051300" h="1934845">
                <a:moveTo>
                  <a:pt x="0" y="234928"/>
                </a:moveTo>
                <a:lnTo>
                  <a:pt x="38957" y="212125"/>
                </a:lnTo>
                <a:lnTo>
                  <a:pt x="77914" y="190651"/>
                </a:lnTo>
                <a:lnTo>
                  <a:pt x="116871" y="170479"/>
                </a:lnTo>
                <a:lnTo>
                  <a:pt x="155828" y="151583"/>
                </a:lnTo>
                <a:lnTo>
                  <a:pt x="194785" y="133937"/>
                </a:lnTo>
                <a:lnTo>
                  <a:pt x="233742" y="117516"/>
                </a:lnTo>
                <a:lnTo>
                  <a:pt x="272699" y="102292"/>
                </a:lnTo>
                <a:lnTo>
                  <a:pt x="311655" y="88241"/>
                </a:lnTo>
                <a:lnTo>
                  <a:pt x="350612" y="75335"/>
                </a:lnTo>
                <a:lnTo>
                  <a:pt x="389569" y="63550"/>
                </a:lnTo>
                <a:lnTo>
                  <a:pt x="428525" y="52858"/>
                </a:lnTo>
                <a:lnTo>
                  <a:pt x="467482" y="43235"/>
                </a:lnTo>
                <a:lnTo>
                  <a:pt x="506438" y="34653"/>
                </a:lnTo>
                <a:lnTo>
                  <a:pt x="545394" y="27087"/>
                </a:lnTo>
                <a:lnTo>
                  <a:pt x="584351" y="20510"/>
                </a:lnTo>
                <a:lnTo>
                  <a:pt x="623307" y="14897"/>
                </a:lnTo>
                <a:lnTo>
                  <a:pt x="662263" y="10222"/>
                </a:lnTo>
                <a:lnTo>
                  <a:pt x="701219" y="6459"/>
                </a:lnTo>
                <a:lnTo>
                  <a:pt x="740175" y="3581"/>
                </a:lnTo>
                <a:lnTo>
                  <a:pt x="779131" y="1562"/>
                </a:lnTo>
                <a:lnTo>
                  <a:pt x="818087" y="377"/>
                </a:lnTo>
                <a:lnTo>
                  <a:pt x="857043" y="0"/>
                </a:lnTo>
                <a:lnTo>
                  <a:pt x="895999" y="403"/>
                </a:lnTo>
                <a:lnTo>
                  <a:pt x="934955" y="1562"/>
                </a:lnTo>
                <a:lnTo>
                  <a:pt x="973910" y="3450"/>
                </a:lnTo>
                <a:lnTo>
                  <a:pt x="1012866" y="6042"/>
                </a:lnTo>
                <a:lnTo>
                  <a:pt x="1051822" y="9311"/>
                </a:lnTo>
                <a:lnTo>
                  <a:pt x="1090777" y="13230"/>
                </a:lnTo>
                <a:lnTo>
                  <a:pt x="1129733" y="17775"/>
                </a:lnTo>
                <a:lnTo>
                  <a:pt x="1168688" y="22919"/>
                </a:lnTo>
                <a:lnTo>
                  <a:pt x="1207644" y="28636"/>
                </a:lnTo>
                <a:lnTo>
                  <a:pt x="1246599" y="34900"/>
                </a:lnTo>
                <a:lnTo>
                  <a:pt x="1285554" y="41685"/>
                </a:lnTo>
                <a:lnTo>
                  <a:pt x="1324510" y="48965"/>
                </a:lnTo>
                <a:lnTo>
                  <a:pt x="1363465" y="56713"/>
                </a:lnTo>
                <a:lnTo>
                  <a:pt x="1402420" y="64904"/>
                </a:lnTo>
                <a:lnTo>
                  <a:pt x="1441375" y="73512"/>
                </a:lnTo>
                <a:lnTo>
                  <a:pt x="1480330" y="82511"/>
                </a:lnTo>
                <a:lnTo>
                  <a:pt x="1519285" y="91874"/>
                </a:lnTo>
                <a:lnTo>
                  <a:pt x="1558240" y="101576"/>
                </a:lnTo>
                <a:lnTo>
                  <a:pt x="1597195" y="111590"/>
                </a:lnTo>
                <a:lnTo>
                  <a:pt x="1636150" y="121891"/>
                </a:lnTo>
                <a:lnTo>
                  <a:pt x="1675105" y="132453"/>
                </a:lnTo>
                <a:lnTo>
                  <a:pt x="1714060" y="143248"/>
                </a:lnTo>
                <a:lnTo>
                  <a:pt x="1753015" y="154253"/>
                </a:lnTo>
                <a:lnTo>
                  <a:pt x="1791969" y="165439"/>
                </a:lnTo>
                <a:lnTo>
                  <a:pt x="1830924" y="176782"/>
                </a:lnTo>
                <a:lnTo>
                  <a:pt x="1869879" y="188255"/>
                </a:lnTo>
                <a:lnTo>
                  <a:pt x="1908833" y="199832"/>
                </a:lnTo>
                <a:lnTo>
                  <a:pt x="1947788" y="211487"/>
                </a:lnTo>
                <a:lnTo>
                  <a:pt x="1986743" y="223194"/>
                </a:lnTo>
                <a:lnTo>
                  <a:pt x="2025697" y="234928"/>
                </a:lnTo>
                <a:lnTo>
                  <a:pt x="2064652" y="246661"/>
                </a:lnTo>
                <a:lnTo>
                  <a:pt x="2103606" y="258368"/>
                </a:lnTo>
                <a:lnTo>
                  <a:pt x="2142560" y="270024"/>
                </a:lnTo>
                <a:lnTo>
                  <a:pt x="2181515" y="281601"/>
                </a:lnTo>
                <a:lnTo>
                  <a:pt x="2220469" y="293074"/>
                </a:lnTo>
                <a:lnTo>
                  <a:pt x="2259424" y="304417"/>
                </a:lnTo>
                <a:lnTo>
                  <a:pt x="2298378" y="315603"/>
                </a:lnTo>
                <a:lnTo>
                  <a:pt x="2337332" y="326607"/>
                </a:lnTo>
                <a:lnTo>
                  <a:pt x="2376286" y="337403"/>
                </a:lnTo>
                <a:lnTo>
                  <a:pt x="2415241" y="347964"/>
                </a:lnTo>
                <a:lnTo>
                  <a:pt x="2454195" y="358265"/>
                </a:lnTo>
                <a:lnTo>
                  <a:pt x="2493149" y="368279"/>
                </a:lnTo>
                <a:lnTo>
                  <a:pt x="2532103" y="377981"/>
                </a:lnTo>
                <a:lnTo>
                  <a:pt x="2571057" y="387345"/>
                </a:lnTo>
                <a:lnTo>
                  <a:pt x="2610011" y="396343"/>
                </a:lnTo>
                <a:lnTo>
                  <a:pt x="2648965" y="404951"/>
                </a:lnTo>
                <a:lnTo>
                  <a:pt x="2687919" y="413142"/>
                </a:lnTo>
                <a:lnTo>
                  <a:pt x="2726873" y="420891"/>
                </a:lnTo>
                <a:lnTo>
                  <a:pt x="2765827" y="428171"/>
                </a:lnTo>
                <a:lnTo>
                  <a:pt x="2804781" y="434955"/>
                </a:lnTo>
                <a:lnTo>
                  <a:pt x="2843735" y="441219"/>
                </a:lnTo>
                <a:lnTo>
                  <a:pt x="2882689" y="446936"/>
                </a:lnTo>
                <a:lnTo>
                  <a:pt x="2921643" y="452080"/>
                </a:lnTo>
                <a:lnTo>
                  <a:pt x="2960597" y="456625"/>
                </a:lnTo>
                <a:lnTo>
                  <a:pt x="2999550" y="460545"/>
                </a:lnTo>
                <a:lnTo>
                  <a:pt x="3038504" y="463814"/>
                </a:lnTo>
                <a:lnTo>
                  <a:pt x="3077458" y="466405"/>
                </a:lnTo>
                <a:lnTo>
                  <a:pt x="3116412" y="468293"/>
                </a:lnTo>
                <a:lnTo>
                  <a:pt x="3155366" y="469452"/>
                </a:lnTo>
                <a:lnTo>
                  <a:pt x="3194319" y="469856"/>
                </a:lnTo>
                <a:lnTo>
                  <a:pt x="3233273" y="469478"/>
                </a:lnTo>
                <a:lnTo>
                  <a:pt x="3272227" y="468293"/>
                </a:lnTo>
                <a:lnTo>
                  <a:pt x="3311181" y="466275"/>
                </a:lnTo>
                <a:lnTo>
                  <a:pt x="3350134" y="463397"/>
                </a:lnTo>
                <a:lnTo>
                  <a:pt x="3389088" y="459633"/>
                </a:lnTo>
                <a:lnTo>
                  <a:pt x="3428042" y="454958"/>
                </a:lnTo>
                <a:lnTo>
                  <a:pt x="3466995" y="449345"/>
                </a:lnTo>
                <a:lnTo>
                  <a:pt x="3505949" y="442769"/>
                </a:lnTo>
                <a:lnTo>
                  <a:pt x="3544903" y="435203"/>
                </a:lnTo>
                <a:lnTo>
                  <a:pt x="3583856" y="426621"/>
                </a:lnTo>
                <a:lnTo>
                  <a:pt x="3622810" y="416997"/>
                </a:lnTo>
                <a:lnTo>
                  <a:pt x="3661764" y="406306"/>
                </a:lnTo>
                <a:lnTo>
                  <a:pt x="3700717" y="394520"/>
                </a:lnTo>
                <a:lnTo>
                  <a:pt x="3739671" y="381615"/>
                </a:lnTo>
                <a:lnTo>
                  <a:pt x="3778624" y="367563"/>
                </a:lnTo>
                <a:lnTo>
                  <a:pt x="3817578" y="352340"/>
                </a:lnTo>
                <a:lnTo>
                  <a:pt x="3856532" y="335918"/>
                </a:lnTo>
                <a:lnTo>
                  <a:pt x="3895485" y="318273"/>
                </a:lnTo>
                <a:lnTo>
                  <a:pt x="3934439" y="299377"/>
                </a:lnTo>
                <a:lnTo>
                  <a:pt x="3973392" y="279205"/>
                </a:lnTo>
                <a:lnTo>
                  <a:pt x="4012346" y="257730"/>
                </a:lnTo>
                <a:lnTo>
                  <a:pt x="4051300" y="234928"/>
                </a:lnTo>
                <a:lnTo>
                  <a:pt x="4051300" y="1699746"/>
                </a:lnTo>
                <a:lnTo>
                  <a:pt x="4012346" y="1722548"/>
                </a:lnTo>
                <a:lnTo>
                  <a:pt x="3973392" y="1744023"/>
                </a:lnTo>
                <a:lnTo>
                  <a:pt x="3934439" y="1764195"/>
                </a:lnTo>
                <a:lnTo>
                  <a:pt x="3895485" y="1783091"/>
                </a:lnTo>
                <a:lnTo>
                  <a:pt x="3856532" y="1800736"/>
                </a:lnTo>
                <a:lnTo>
                  <a:pt x="3817578" y="1817158"/>
                </a:lnTo>
                <a:lnTo>
                  <a:pt x="3778624" y="1832381"/>
                </a:lnTo>
                <a:lnTo>
                  <a:pt x="3739671" y="1846433"/>
                </a:lnTo>
                <a:lnTo>
                  <a:pt x="3700717" y="1859338"/>
                </a:lnTo>
                <a:lnTo>
                  <a:pt x="3661764" y="1871124"/>
                </a:lnTo>
                <a:lnTo>
                  <a:pt x="3622810" y="1881815"/>
                </a:lnTo>
                <a:lnTo>
                  <a:pt x="3583856" y="1891439"/>
                </a:lnTo>
                <a:lnTo>
                  <a:pt x="3544903" y="1900021"/>
                </a:lnTo>
                <a:lnTo>
                  <a:pt x="3505949" y="1907587"/>
                </a:lnTo>
                <a:lnTo>
                  <a:pt x="3466995" y="1914163"/>
                </a:lnTo>
                <a:lnTo>
                  <a:pt x="3428042" y="1919776"/>
                </a:lnTo>
                <a:lnTo>
                  <a:pt x="3389088" y="1924451"/>
                </a:lnTo>
                <a:lnTo>
                  <a:pt x="3350134" y="1928215"/>
                </a:lnTo>
                <a:lnTo>
                  <a:pt x="3311181" y="1931093"/>
                </a:lnTo>
                <a:lnTo>
                  <a:pt x="3272227" y="1933111"/>
                </a:lnTo>
                <a:lnTo>
                  <a:pt x="3233273" y="1934296"/>
                </a:lnTo>
                <a:lnTo>
                  <a:pt x="3194319" y="1934674"/>
                </a:lnTo>
                <a:lnTo>
                  <a:pt x="3155366" y="1934270"/>
                </a:lnTo>
                <a:lnTo>
                  <a:pt x="3116412" y="1933111"/>
                </a:lnTo>
                <a:lnTo>
                  <a:pt x="3077458" y="1931223"/>
                </a:lnTo>
                <a:lnTo>
                  <a:pt x="3038504" y="1928632"/>
                </a:lnTo>
                <a:lnTo>
                  <a:pt x="2999550" y="1925363"/>
                </a:lnTo>
                <a:lnTo>
                  <a:pt x="2960597" y="1921443"/>
                </a:lnTo>
                <a:lnTo>
                  <a:pt x="2921643" y="1916898"/>
                </a:lnTo>
                <a:lnTo>
                  <a:pt x="2882689" y="1911754"/>
                </a:lnTo>
                <a:lnTo>
                  <a:pt x="2843735" y="1906037"/>
                </a:lnTo>
                <a:lnTo>
                  <a:pt x="2804781" y="1899773"/>
                </a:lnTo>
                <a:lnTo>
                  <a:pt x="2765827" y="1892989"/>
                </a:lnTo>
                <a:lnTo>
                  <a:pt x="2726873" y="1885709"/>
                </a:lnTo>
                <a:lnTo>
                  <a:pt x="2687919" y="1877960"/>
                </a:lnTo>
                <a:lnTo>
                  <a:pt x="2648965" y="1869769"/>
                </a:lnTo>
                <a:lnTo>
                  <a:pt x="2610011" y="1861161"/>
                </a:lnTo>
                <a:lnTo>
                  <a:pt x="2571057" y="1852163"/>
                </a:lnTo>
                <a:lnTo>
                  <a:pt x="2532103" y="1842799"/>
                </a:lnTo>
                <a:lnTo>
                  <a:pt x="2493149" y="1833097"/>
                </a:lnTo>
                <a:lnTo>
                  <a:pt x="2454195" y="1823083"/>
                </a:lnTo>
                <a:lnTo>
                  <a:pt x="2415241" y="1812782"/>
                </a:lnTo>
                <a:lnTo>
                  <a:pt x="2376286" y="1802221"/>
                </a:lnTo>
                <a:lnTo>
                  <a:pt x="2337332" y="1791425"/>
                </a:lnTo>
                <a:lnTo>
                  <a:pt x="2298378" y="1780421"/>
                </a:lnTo>
                <a:lnTo>
                  <a:pt x="2259424" y="1769235"/>
                </a:lnTo>
                <a:lnTo>
                  <a:pt x="2220469" y="1757892"/>
                </a:lnTo>
                <a:lnTo>
                  <a:pt x="2181515" y="1746419"/>
                </a:lnTo>
                <a:lnTo>
                  <a:pt x="2142560" y="1734842"/>
                </a:lnTo>
                <a:lnTo>
                  <a:pt x="2103606" y="1723186"/>
                </a:lnTo>
                <a:lnTo>
                  <a:pt x="2064652" y="1711479"/>
                </a:lnTo>
                <a:lnTo>
                  <a:pt x="2025697" y="1699746"/>
                </a:lnTo>
                <a:lnTo>
                  <a:pt x="1986743" y="1688012"/>
                </a:lnTo>
                <a:lnTo>
                  <a:pt x="1947788" y="1676305"/>
                </a:lnTo>
                <a:lnTo>
                  <a:pt x="1908833" y="1664650"/>
                </a:lnTo>
                <a:lnTo>
                  <a:pt x="1869879" y="1653073"/>
                </a:lnTo>
                <a:lnTo>
                  <a:pt x="1830924" y="1641600"/>
                </a:lnTo>
                <a:lnTo>
                  <a:pt x="1791969" y="1630257"/>
                </a:lnTo>
                <a:lnTo>
                  <a:pt x="1753015" y="1619071"/>
                </a:lnTo>
                <a:lnTo>
                  <a:pt x="1714060" y="1608066"/>
                </a:lnTo>
                <a:lnTo>
                  <a:pt x="1675105" y="1597271"/>
                </a:lnTo>
                <a:lnTo>
                  <a:pt x="1636150" y="1586709"/>
                </a:lnTo>
                <a:lnTo>
                  <a:pt x="1597195" y="1576408"/>
                </a:lnTo>
                <a:lnTo>
                  <a:pt x="1558240" y="1566394"/>
                </a:lnTo>
                <a:lnTo>
                  <a:pt x="1519285" y="1556692"/>
                </a:lnTo>
                <a:lnTo>
                  <a:pt x="1480330" y="1547329"/>
                </a:lnTo>
                <a:lnTo>
                  <a:pt x="1441375" y="1538330"/>
                </a:lnTo>
                <a:lnTo>
                  <a:pt x="1402420" y="1529722"/>
                </a:lnTo>
                <a:lnTo>
                  <a:pt x="1363465" y="1521531"/>
                </a:lnTo>
                <a:lnTo>
                  <a:pt x="1324510" y="1513783"/>
                </a:lnTo>
                <a:lnTo>
                  <a:pt x="1285554" y="1506503"/>
                </a:lnTo>
                <a:lnTo>
                  <a:pt x="1246599" y="1499718"/>
                </a:lnTo>
                <a:lnTo>
                  <a:pt x="1207644" y="1493454"/>
                </a:lnTo>
                <a:lnTo>
                  <a:pt x="1168688" y="1487737"/>
                </a:lnTo>
                <a:lnTo>
                  <a:pt x="1129733" y="1482593"/>
                </a:lnTo>
                <a:lnTo>
                  <a:pt x="1090777" y="1478048"/>
                </a:lnTo>
                <a:lnTo>
                  <a:pt x="1051822" y="1474129"/>
                </a:lnTo>
                <a:lnTo>
                  <a:pt x="1012866" y="1470860"/>
                </a:lnTo>
                <a:lnTo>
                  <a:pt x="973910" y="1468268"/>
                </a:lnTo>
                <a:lnTo>
                  <a:pt x="934955" y="1466380"/>
                </a:lnTo>
                <a:lnTo>
                  <a:pt x="895999" y="1465221"/>
                </a:lnTo>
                <a:lnTo>
                  <a:pt x="857043" y="1464817"/>
                </a:lnTo>
                <a:lnTo>
                  <a:pt x="818087" y="1465195"/>
                </a:lnTo>
                <a:lnTo>
                  <a:pt x="779131" y="1466380"/>
                </a:lnTo>
                <a:lnTo>
                  <a:pt x="740175" y="1468399"/>
                </a:lnTo>
                <a:lnTo>
                  <a:pt x="701219" y="1471277"/>
                </a:lnTo>
                <a:lnTo>
                  <a:pt x="662263" y="1475040"/>
                </a:lnTo>
                <a:lnTo>
                  <a:pt x="623307" y="1479715"/>
                </a:lnTo>
                <a:lnTo>
                  <a:pt x="584351" y="1485328"/>
                </a:lnTo>
                <a:lnTo>
                  <a:pt x="545394" y="1491905"/>
                </a:lnTo>
                <a:lnTo>
                  <a:pt x="506438" y="1499471"/>
                </a:lnTo>
                <a:lnTo>
                  <a:pt x="467482" y="1508053"/>
                </a:lnTo>
                <a:lnTo>
                  <a:pt x="428525" y="1517676"/>
                </a:lnTo>
                <a:lnTo>
                  <a:pt x="389569" y="1528368"/>
                </a:lnTo>
                <a:lnTo>
                  <a:pt x="350612" y="1540153"/>
                </a:lnTo>
                <a:lnTo>
                  <a:pt x="311655" y="1553059"/>
                </a:lnTo>
                <a:lnTo>
                  <a:pt x="272699" y="1567110"/>
                </a:lnTo>
                <a:lnTo>
                  <a:pt x="233742" y="1582334"/>
                </a:lnTo>
                <a:lnTo>
                  <a:pt x="194785" y="1598755"/>
                </a:lnTo>
                <a:lnTo>
                  <a:pt x="155828" y="1616401"/>
                </a:lnTo>
                <a:lnTo>
                  <a:pt x="116871" y="1635297"/>
                </a:lnTo>
                <a:lnTo>
                  <a:pt x="77914" y="1655469"/>
                </a:lnTo>
                <a:lnTo>
                  <a:pt x="38957" y="1676943"/>
                </a:lnTo>
                <a:lnTo>
                  <a:pt x="0" y="1699746"/>
                </a:lnTo>
                <a:lnTo>
                  <a:pt x="0" y="234928"/>
                </a:lnTo>
                <a:close/>
              </a:path>
            </a:pathLst>
          </a:custGeom>
          <a:ln w="9525">
            <a:solidFill>
              <a:srgbClr val="DC541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846446" y="1648206"/>
            <a:ext cx="3833495" cy="6597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105"/>
              </a:spcBef>
            </a:pPr>
            <a:r>
              <a:rPr sz="1400" b="1" spc="-100" dirty="0">
                <a:latin typeface="Trebuchet MS"/>
                <a:cs typeface="Trebuchet MS"/>
              </a:rPr>
              <a:t>Группы </a:t>
            </a:r>
            <a:r>
              <a:rPr sz="1400" b="1" spc="-80" dirty="0">
                <a:latin typeface="Trebuchet MS"/>
                <a:cs typeface="Trebuchet MS"/>
              </a:rPr>
              <a:t>кратковременного </a:t>
            </a:r>
            <a:r>
              <a:rPr sz="1400" b="1" spc="-70" dirty="0" err="1">
                <a:latin typeface="Trebuchet MS"/>
                <a:cs typeface="Trebuchet MS"/>
              </a:rPr>
              <a:t>пребывания</a:t>
            </a:r>
            <a:r>
              <a:rPr sz="1400" b="1" spc="-70" dirty="0">
                <a:latin typeface="Trebuchet MS"/>
                <a:cs typeface="Trebuchet MS"/>
              </a:rPr>
              <a:t> </a:t>
            </a:r>
            <a:r>
              <a:rPr lang="ru-RU" sz="1400" b="1" spc="-70" dirty="0" smtClean="0">
                <a:latin typeface="Trebuchet MS"/>
                <a:cs typeface="Trebuchet MS"/>
              </a:rPr>
              <a:t>при школах охват -441 </a:t>
            </a:r>
            <a:r>
              <a:rPr lang="ru-RU" sz="1400" b="1" spc="-70" dirty="0" err="1" smtClean="0">
                <a:latin typeface="Trebuchet MS"/>
                <a:cs typeface="Trebuchet MS"/>
              </a:rPr>
              <a:t>воспитаников</a:t>
            </a:r>
            <a:r>
              <a:rPr lang="ru-RU" sz="1400" b="1" spc="-70" dirty="0" smtClean="0">
                <a:latin typeface="Trebuchet MS"/>
                <a:cs typeface="Trebuchet MS"/>
              </a:rPr>
              <a:t>, 12% от общей численности детей дошкольного возраста.</a:t>
            </a:r>
            <a:endParaRPr sz="14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782811" y="41148"/>
            <a:ext cx="361188" cy="8458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4152" y="41148"/>
            <a:ext cx="882015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65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Реализация </a:t>
            </a:r>
            <a:r>
              <a:rPr sz="3600" spc="-245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ФГОС </a:t>
            </a:r>
            <a:r>
              <a:rPr sz="3600" spc="-16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дошкольного</a:t>
            </a:r>
            <a:r>
              <a:rPr sz="3600" spc="-36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sz="3600" spc="-14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образования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75310" y="782828"/>
            <a:ext cx="26854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114" dirty="0">
                <a:solidFill>
                  <a:srgbClr val="1E487B"/>
                </a:solidFill>
                <a:latin typeface="Trebuchet MS"/>
                <a:cs typeface="Trebuchet MS"/>
              </a:rPr>
              <a:t>Доля </a:t>
            </a:r>
            <a:r>
              <a:rPr sz="1800" b="1" spc="-105" dirty="0">
                <a:solidFill>
                  <a:srgbClr val="1E487B"/>
                </a:solidFill>
                <a:latin typeface="Trebuchet MS"/>
                <a:cs typeface="Trebuchet MS"/>
              </a:rPr>
              <a:t>воспитанников,  </a:t>
            </a:r>
            <a:r>
              <a:rPr sz="1800" b="1" spc="-114" dirty="0">
                <a:solidFill>
                  <a:srgbClr val="1E487B"/>
                </a:solidFill>
                <a:latin typeface="Trebuchet MS"/>
                <a:cs typeface="Trebuchet MS"/>
              </a:rPr>
              <a:t>охваченных</a:t>
            </a:r>
            <a:r>
              <a:rPr sz="1800" b="1" spc="-200" dirty="0">
                <a:solidFill>
                  <a:srgbClr val="1E487B"/>
                </a:solidFill>
                <a:latin typeface="Trebuchet MS"/>
                <a:cs typeface="Trebuchet MS"/>
              </a:rPr>
              <a:t> </a:t>
            </a:r>
            <a:r>
              <a:rPr sz="1800" b="1" spc="-75" dirty="0">
                <a:solidFill>
                  <a:srgbClr val="1E487B"/>
                </a:solidFill>
                <a:latin typeface="Trebuchet MS"/>
                <a:cs typeface="Trebuchet MS"/>
              </a:rPr>
              <a:t>программами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5310" y="1331467"/>
            <a:ext cx="327152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110" dirty="0">
                <a:solidFill>
                  <a:srgbClr val="1E487B"/>
                </a:solidFill>
                <a:latin typeface="Trebuchet MS"/>
                <a:cs typeface="Trebuchet MS"/>
              </a:rPr>
              <a:t>Федерального</a:t>
            </a:r>
            <a:r>
              <a:rPr sz="1800" b="1" spc="-204" dirty="0">
                <a:solidFill>
                  <a:srgbClr val="1E487B"/>
                </a:solidFill>
                <a:latin typeface="Trebuchet MS"/>
                <a:cs typeface="Trebuchet MS"/>
              </a:rPr>
              <a:t> </a:t>
            </a:r>
            <a:r>
              <a:rPr sz="1800" b="1" spc="-125" dirty="0">
                <a:solidFill>
                  <a:srgbClr val="1E487B"/>
                </a:solidFill>
                <a:latin typeface="Trebuchet MS"/>
                <a:cs typeface="Trebuchet MS"/>
              </a:rPr>
              <a:t>государственного  </a:t>
            </a:r>
            <a:r>
              <a:rPr sz="1800" b="1" spc="-105" dirty="0">
                <a:solidFill>
                  <a:srgbClr val="1E487B"/>
                </a:solidFill>
                <a:latin typeface="Trebuchet MS"/>
                <a:cs typeface="Trebuchet MS"/>
              </a:rPr>
              <a:t>образовательного</a:t>
            </a:r>
            <a:r>
              <a:rPr sz="1800" b="1" spc="-150" dirty="0">
                <a:solidFill>
                  <a:srgbClr val="1E487B"/>
                </a:solidFill>
                <a:latin typeface="Trebuchet MS"/>
                <a:cs typeface="Trebuchet MS"/>
              </a:rPr>
              <a:t> </a:t>
            </a:r>
            <a:r>
              <a:rPr sz="1800" b="1" spc="-120" dirty="0">
                <a:solidFill>
                  <a:srgbClr val="1E487B"/>
                </a:solidFill>
                <a:latin typeface="Trebuchet MS"/>
                <a:cs typeface="Trebuchet MS"/>
              </a:rPr>
              <a:t>стандарта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b="1" spc="-100" dirty="0">
                <a:solidFill>
                  <a:srgbClr val="1E487B"/>
                </a:solidFill>
                <a:latin typeface="Trebuchet MS"/>
                <a:cs typeface="Trebuchet MS"/>
              </a:rPr>
              <a:t>дошкольного</a:t>
            </a:r>
            <a:r>
              <a:rPr sz="1800" b="1" spc="-150" dirty="0">
                <a:solidFill>
                  <a:srgbClr val="1E487B"/>
                </a:solidFill>
                <a:latin typeface="Trebuchet MS"/>
                <a:cs typeface="Trebuchet MS"/>
              </a:rPr>
              <a:t> </a:t>
            </a:r>
            <a:r>
              <a:rPr sz="1800" b="1" spc="-85" dirty="0">
                <a:solidFill>
                  <a:srgbClr val="1E487B"/>
                </a:solidFill>
                <a:latin typeface="Trebuchet MS"/>
                <a:cs typeface="Trebuchet MS"/>
              </a:rPr>
              <a:t>образования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733800" y="1600200"/>
            <a:ext cx="5143500" cy="417830"/>
          </a:xfrm>
          <a:custGeom>
            <a:avLst/>
            <a:gdLst/>
            <a:ahLst/>
            <a:cxnLst/>
            <a:rect l="l" t="t" r="r" b="b"/>
            <a:pathLst>
              <a:path w="5143500" h="417830">
                <a:moveTo>
                  <a:pt x="4917948" y="0"/>
                </a:moveTo>
                <a:lnTo>
                  <a:pt x="4917948" y="26162"/>
                </a:lnTo>
                <a:lnTo>
                  <a:pt x="0" y="26162"/>
                </a:lnTo>
                <a:lnTo>
                  <a:pt x="0" y="391287"/>
                </a:lnTo>
                <a:lnTo>
                  <a:pt x="4917948" y="391287"/>
                </a:lnTo>
                <a:lnTo>
                  <a:pt x="4917948" y="417575"/>
                </a:lnTo>
                <a:lnTo>
                  <a:pt x="5143373" y="208787"/>
                </a:lnTo>
                <a:lnTo>
                  <a:pt x="4917948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953000" y="1066800"/>
            <a:ext cx="1011555" cy="848994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50"/>
              </a:spcBef>
            </a:pPr>
            <a:r>
              <a:rPr sz="2400" b="1" spc="-210" dirty="0">
                <a:solidFill>
                  <a:srgbClr val="C00000"/>
                </a:solidFill>
                <a:latin typeface="Trebuchet MS"/>
                <a:cs typeface="Trebuchet MS"/>
              </a:rPr>
              <a:t>100,0</a:t>
            </a:r>
            <a:r>
              <a:rPr sz="2400" b="1" spc="-26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b="1" spc="105" dirty="0">
                <a:solidFill>
                  <a:srgbClr val="C00000"/>
                </a:solidFill>
                <a:latin typeface="Trebuchet MS"/>
                <a:cs typeface="Trebuchet MS"/>
              </a:rPr>
              <a:t>%</a:t>
            </a:r>
            <a:endParaRPr sz="2400" dirty="0">
              <a:latin typeface="Trebuchet MS"/>
              <a:cs typeface="Trebuchet MS"/>
            </a:endParaRPr>
          </a:p>
          <a:p>
            <a:pPr marL="8255" algn="ctr">
              <a:lnSpc>
                <a:spcPct val="100000"/>
              </a:lnSpc>
              <a:spcBef>
                <a:spcPts val="550"/>
              </a:spcBef>
            </a:pPr>
            <a:r>
              <a:rPr sz="2000" b="1" spc="-160" dirty="0" smtClean="0">
                <a:solidFill>
                  <a:srgbClr val="1E487B"/>
                </a:solidFill>
                <a:latin typeface="Trebuchet MS"/>
                <a:cs typeface="Trebuchet MS"/>
              </a:rPr>
              <a:t>201</a:t>
            </a:r>
            <a:r>
              <a:rPr lang="ru-RU" sz="2000" b="1" spc="-160" dirty="0" smtClean="0">
                <a:solidFill>
                  <a:srgbClr val="1E487B"/>
                </a:solidFill>
                <a:latin typeface="Trebuchet MS"/>
                <a:cs typeface="Trebuchet MS"/>
              </a:rPr>
              <a:t>8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44333" y="1056450"/>
            <a:ext cx="1011555" cy="848994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sz="2400" b="1" spc="-210" dirty="0">
                <a:solidFill>
                  <a:srgbClr val="C00000"/>
                </a:solidFill>
                <a:latin typeface="Trebuchet MS"/>
                <a:cs typeface="Trebuchet MS"/>
              </a:rPr>
              <a:t>100,0</a:t>
            </a:r>
            <a:r>
              <a:rPr sz="2400" b="1" spc="-26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b="1" spc="105" dirty="0">
                <a:solidFill>
                  <a:srgbClr val="C00000"/>
                </a:solidFill>
                <a:latin typeface="Trebuchet MS"/>
                <a:cs typeface="Trebuchet MS"/>
              </a:rPr>
              <a:t>%</a:t>
            </a:r>
            <a:endParaRPr sz="2400" dirty="0">
              <a:latin typeface="Trebuchet MS"/>
              <a:cs typeface="Trebuchet MS"/>
            </a:endParaRPr>
          </a:p>
          <a:p>
            <a:pPr marL="83820">
              <a:lnSpc>
                <a:spcPct val="100000"/>
              </a:lnSpc>
              <a:spcBef>
                <a:spcPts val="550"/>
              </a:spcBef>
            </a:pPr>
            <a:r>
              <a:rPr sz="2000" b="1" spc="-160" dirty="0" smtClean="0">
                <a:solidFill>
                  <a:srgbClr val="1E487B"/>
                </a:solidFill>
                <a:latin typeface="Trebuchet MS"/>
                <a:cs typeface="Trebuchet MS"/>
              </a:rPr>
              <a:t>20</a:t>
            </a:r>
            <a:r>
              <a:rPr lang="ru-RU" sz="2000" b="1" spc="-160" dirty="0" smtClean="0">
                <a:solidFill>
                  <a:srgbClr val="1E487B"/>
                </a:solidFill>
                <a:latin typeface="Trebuchet MS"/>
                <a:cs typeface="Trebuchet MS"/>
              </a:rPr>
              <a:t>20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86200" y="1066800"/>
            <a:ext cx="857250" cy="848994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sz="2400" b="1" spc="-215" dirty="0">
                <a:solidFill>
                  <a:srgbClr val="C00000"/>
                </a:solidFill>
                <a:latin typeface="Trebuchet MS"/>
                <a:cs typeface="Trebuchet MS"/>
              </a:rPr>
              <a:t>75,0</a:t>
            </a:r>
            <a:r>
              <a:rPr sz="2400" b="1" spc="-254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b="1" spc="105" dirty="0">
                <a:solidFill>
                  <a:srgbClr val="C00000"/>
                </a:solidFill>
                <a:latin typeface="Trebuchet MS"/>
                <a:cs typeface="Trebuchet MS"/>
              </a:rPr>
              <a:t>%</a:t>
            </a:r>
            <a:endParaRPr sz="24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2000" b="1" spc="-160" dirty="0" smtClean="0">
                <a:solidFill>
                  <a:srgbClr val="1E487B"/>
                </a:solidFill>
                <a:latin typeface="Trebuchet MS"/>
                <a:cs typeface="Trebuchet MS"/>
              </a:rPr>
              <a:t>201</a:t>
            </a:r>
            <a:r>
              <a:rPr lang="ru-RU" sz="2000" b="1" spc="-160" dirty="0" smtClean="0">
                <a:solidFill>
                  <a:srgbClr val="1E487B"/>
                </a:solidFill>
                <a:latin typeface="Trebuchet MS"/>
                <a:cs typeface="Trebuchet MS"/>
              </a:rPr>
              <a:t>7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04800" y="3048000"/>
            <a:ext cx="8388350" cy="3200400"/>
          </a:xfrm>
          <a:custGeom>
            <a:avLst/>
            <a:gdLst/>
            <a:ahLst/>
            <a:cxnLst/>
            <a:rect l="l" t="t" r="r" b="b"/>
            <a:pathLst>
              <a:path w="8388350" h="4237355">
                <a:moveTo>
                  <a:pt x="0" y="261492"/>
                </a:moveTo>
                <a:lnTo>
                  <a:pt x="4211" y="214494"/>
                </a:lnTo>
                <a:lnTo>
                  <a:pt x="16355" y="170257"/>
                </a:lnTo>
                <a:lnTo>
                  <a:pt x="35692" y="129521"/>
                </a:lnTo>
                <a:lnTo>
                  <a:pt x="61484" y="93024"/>
                </a:lnTo>
                <a:lnTo>
                  <a:pt x="92992" y="61506"/>
                </a:lnTo>
                <a:lnTo>
                  <a:pt x="129479" y="35705"/>
                </a:lnTo>
                <a:lnTo>
                  <a:pt x="170207" y="16361"/>
                </a:lnTo>
                <a:lnTo>
                  <a:pt x="214436" y="4213"/>
                </a:lnTo>
                <a:lnTo>
                  <a:pt x="261429" y="0"/>
                </a:lnTo>
                <a:lnTo>
                  <a:pt x="8126983" y="0"/>
                </a:lnTo>
                <a:lnTo>
                  <a:pt x="8173944" y="4213"/>
                </a:lnTo>
                <a:lnTo>
                  <a:pt x="8218152" y="16361"/>
                </a:lnTo>
                <a:lnTo>
                  <a:pt x="8258866" y="35705"/>
                </a:lnTo>
                <a:lnTo>
                  <a:pt x="8295347" y="61506"/>
                </a:lnTo>
                <a:lnTo>
                  <a:pt x="8326854" y="93024"/>
                </a:lnTo>
                <a:lnTo>
                  <a:pt x="8352648" y="129521"/>
                </a:lnTo>
                <a:lnTo>
                  <a:pt x="8371989" y="170257"/>
                </a:lnTo>
                <a:lnTo>
                  <a:pt x="8384136" y="214494"/>
                </a:lnTo>
                <a:lnTo>
                  <a:pt x="8388350" y="261492"/>
                </a:lnTo>
                <a:lnTo>
                  <a:pt x="8388350" y="3975671"/>
                </a:lnTo>
                <a:lnTo>
                  <a:pt x="8384136" y="4022664"/>
                </a:lnTo>
                <a:lnTo>
                  <a:pt x="8371989" y="4066893"/>
                </a:lnTo>
                <a:lnTo>
                  <a:pt x="8352648" y="4107621"/>
                </a:lnTo>
                <a:lnTo>
                  <a:pt x="8326854" y="4144108"/>
                </a:lnTo>
                <a:lnTo>
                  <a:pt x="8295347" y="4175616"/>
                </a:lnTo>
                <a:lnTo>
                  <a:pt x="8258866" y="4201408"/>
                </a:lnTo>
                <a:lnTo>
                  <a:pt x="8218152" y="4220745"/>
                </a:lnTo>
                <a:lnTo>
                  <a:pt x="8173944" y="4232889"/>
                </a:lnTo>
                <a:lnTo>
                  <a:pt x="8126983" y="4237101"/>
                </a:lnTo>
                <a:lnTo>
                  <a:pt x="261429" y="4237101"/>
                </a:lnTo>
                <a:lnTo>
                  <a:pt x="214436" y="4232889"/>
                </a:lnTo>
                <a:lnTo>
                  <a:pt x="170207" y="4220745"/>
                </a:lnTo>
                <a:lnTo>
                  <a:pt x="129479" y="4201408"/>
                </a:lnTo>
                <a:lnTo>
                  <a:pt x="92992" y="4175616"/>
                </a:lnTo>
                <a:lnTo>
                  <a:pt x="61484" y="4144108"/>
                </a:lnTo>
                <a:lnTo>
                  <a:pt x="35692" y="4107621"/>
                </a:lnTo>
                <a:lnTo>
                  <a:pt x="16355" y="4066893"/>
                </a:lnTo>
                <a:lnTo>
                  <a:pt x="4211" y="4022664"/>
                </a:lnTo>
                <a:lnTo>
                  <a:pt x="0" y="3975671"/>
                </a:lnTo>
                <a:lnTo>
                  <a:pt x="0" y="261492"/>
                </a:lnTo>
                <a:close/>
              </a:path>
            </a:pathLst>
          </a:custGeom>
          <a:ln w="28575">
            <a:solidFill>
              <a:srgbClr val="57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31317" y="3158108"/>
            <a:ext cx="2926284" cy="29681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marR="1002030" indent="-286385">
              <a:lnSpc>
                <a:spcPct val="100000"/>
              </a:lnSpc>
              <a:spcBef>
                <a:spcPts val="105"/>
              </a:spcBef>
              <a:buChar char="-"/>
              <a:tabLst>
                <a:tab pos="299085" algn="l"/>
                <a:tab pos="299720" algn="l"/>
              </a:tabLst>
            </a:pPr>
            <a:r>
              <a:rPr lang="ru-RU" sz="1200" spc="30" dirty="0" smtClean="0">
                <a:latin typeface="Trebuchet MS"/>
                <a:cs typeface="Trebuchet MS"/>
              </a:rPr>
              <a:t>2019 год</a:t>
            </a:r>
          </a:p>
          <a:p>
            <a:pPr marL="299085" marR="1002030" indent="-286385">
              <a:lnSpc>
                <a:spcPct val="100000"/>
              </a:lnSpc>
              <a:spcBef>
                <a:spcPts val="105"/>
              </a:spcBef>
              <a:buChar char="-"/>
              <a:tabLst>
                <a:tab pos="299085" algn="l"/>
                <a:tab pos="299720" algn="l"/>
              </a:tabLst>
            </a:pPr>
            <a:r>
              <a:rPr lang="ru-RU" sz="1200" spc="30" dirty="0" smtClean="0">
                <a:latin typeface="Trebuchet MS"/>
                <a:cs typeface="Trebuchet MS"/>
              </a:rPr>
              <a:t>57</a:t>
            </a:r>
            <a:r>
              <a:rPr sz="1200" spc="30" dirty="0" smtClean="0">
                <a:latin typeface="Trebuchet MS"/>
                <a:cs typeface="Trebuchet MS"/>
              </a:rPr>
              <a:t>%</a:t>
            </a:r>
            <a:r>
              <a:rPr sz="1200" spc="-190" dirty="0" smtClean="0">
                <a:latin typeface="Trebuchet MS"/>
                <a:cs typeface="Trebuchet MS"/>
              </a:rPr>
              <a:t> </a:t>
            </a:r>
            <a:r>
              <a:rPr sz="1200" spc="-105" dirty="0">
                <a:latin typeface="Trebuchet MS"/>
                <a:cs typeface="Trebuchet MS"/>
              </a:rPr>
              <a:t>педагогических</a:t>
            </a:r>
            <a:r>
              <a:rPr sz="1200" spc="-190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работников</a:t>
            </a:r>
            <a:r>
              <a:rPr sz="1200" spc="-180" dirty="0">
                <a:latin typeface="Trebuchet MS"/>
                <a:cs typeface="Trebuchet MS"/>
              </a:rPr>
              <a:t> </a:t>
            </a:r>
            <a:r>
              <a:rPr sz="1200" spc="-60" dirty="0">
                <a:latin typeface="Trebuchet MS"/>
                <a:cs typeface="Trebuchet MS"/>
              </a:rPr>
              <a:t>прошли</a:t>
            </a:r>
            <a:r>
              <a:rPr sz="1200" spc="-175" dirty="0">
                <a:latin typeface="Trebuchet MS"/>
                <a:cs typeface="Trebuchet MS"/>
              </a:rPr>
              <a:t> </a:t>
            </a:r>
            <a:r>
              <a:rPr sz="1200" spc="-90" dirty="0">
                <a:latin typeface="Trebuchet MS"/>
                <a:cs typeface="Trebuchet MS"/>
              </a:rPr>
              <a:t>курсы</a:t>
            </a:r>
            <a:r>
              <a:rPr sz="1200" spc="-175" dirty="0">
                <a:latin typeface="Trebuchet MS"/>
                <a:cs typeface="Trebuchet MS"/>
              </a:rPr>
              <a:t> </a:t>
            </a:r>
            <a:r>
              <a:rPr sz="1200" spc="-65" dirty="0">
                <a:latin typeface="Trebuchet MS"/>
                <a:cs typeface="Trebuchet MS"/>
              </a:rPr>
              <a:t>повышения  </a:t>
            </a:r>
            <a:r>
              <a:rPr sz="1200" spc="-95" dirty="0">
                <a:latin typeface="Trebuchet MS"/>
                <a:cs typeface="Trebuchet MS"/>
              </a:rPr>
              <a:t>квалификации </a:t>
            </a:r>
            <a:r>
              <a:rPr sz="1200" spc="-35" dirty="0">
                <a:latin typeface="Trebuchet MS"/>
                <a:cs typeface="Trebuchet MS"/>
              </a:rPr>
              <a:t>по </a:t>
            </a:r>
            <a:r>
              <a:rPr sz="1200" spc="-75" dirty="0">
                <a:latin typeface="Trebuchet MS"/>
                <a:cs typeface="Trebuchet MS"/>
              </a:rPr>
              <a:t>реализации </a:t>
            </a:r>
            <a:r>
              <a:rPr sz="1200" spc="-120" dirty="0">
                <a:latin typeface="Trebuchet MS"/>
                <a:cs typeface="Trebuchet MS"/>
              </a:rPr>
              <a:t>ФГОС</a:t>
            </a:r>
            <a:r>
              <a:rPr sz="1200" spc="-445" dirty="0">
                <a:latin typeface="Trebuchet MS"/>
                <a:cs typeface="Trebuchet MS"/>
              </a:rPr>
              <a:t> </a:t>
            </a:r>
            <a:r>
              <a:rPr sz="1200" spc="-120" dirty="0">
                <a:latin typeface="Trebuchet MS"/>
                <a:cs typeface="Trebuchet MS"/>
              </a:rPr>
              <a:t>ДО;</a:t>
            </a:r>
            <a:endParaRPr sz="12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Trebuchet MS"/>
              <a:buChar char="-"/>
            </a:pPr>
            <a:endParaRPr sz="1200" dirty="0">
              <a:latin typeface="Times New Roman"/>
              <a:cs typeface="Times New Roman"/>
            </a:endParaRPr>
          </a:p>
          <a:p>
            <a:pPr marL="299085" indent="-286385">
              <a:lnSpc>
                <a:spcPct val="100000"/>
              </a:lnSpc>
              <a:spcBef>
                <a:spcPts val="5"/>
              </a:spcBef>
              <a:buChar char="-"/>
              <a:tabLst>
                <a:tab pos="299085" algn="l"/>
                <a:tab pos="299720" algn="l"/>
              </a:tabLst>
            </a:pPr>
            <a:r>
              <a:rPr lang="ru-RU" sz="1200" spc="55" dirty="0" smtClean="0">
                <a:latin typeface="Trebuchet MS"/>
                <a:cs typeface="Trebuchet MS"/>
              </a:rPr>
              <a:t>51,5</a:t>
            </a:r>
            <a:r>
              <a:rPr sz="1200" spc="55" dirty="0" smtClean="0">
                <a:latin typeface="Trebuchet MS"/>
                <a:cs typeface="Trebuchet MS"/>
              </a:rPr>
              <a:t>%</a:t>
            </a:r>
            <a:r>
              <a:rPr sz="1200" spc="-180" dirty="0" smtClean="0">
                <a:latin typeface="Trebuchet MS"/>
                <a:cs typeface="Trebuchet MS"/>
              </a:rPr>
              <a:t> </a:t>
            </a:r>
            <a:r>
              <a:rPr sz="1200" spc="-95" dirty="0">
                <a:latin typeface="Trebuchet MS"/>
                <a:cs typeface="Trebuchet MS"/>
              </a:rPr>
              <a:t>воспитателей</a:t>
            </a:r>
            <a:r>
              <a:rPr sz="1200" spc="-190" dirty="0">
                <a:latin typeface="Trebuchet MS"/>
                <a:cs typeface="Trebuchet MS"/>
              </a:rPr>
              <a:t> </a:t>
            </a:r>
            <a:r>
              <a:rPr sz="1200" spc="-114" dirty="0">
                <a:latin typeface="Trebuchet MS"/>
                <a:cs typeface="Trebuchet MS"/>
              </a:rPr>
              <a:t>детских</a:t>
            </a:r>
            <a:r>
              <a:rPr sz="1200" spc="-145" dirty="0">
                <a:latin typeface="Trebuchet MS"/>
                <a:cs typeface="Trebuchet MS"/>
              </a:rPr>
              <a:t> </a:t>
            </a:r>
            <a:r>
              <a:rPr sz="1200" spc="-75" dirty="0">
                <a:latin typeface="Trebuchet MS"/>
                <a:cs typeface="Trebuchet MS"/>
              </a:rPr>
              <a:t>садов</a:t>
            </a:r>
            <a:r>
              <a:rPr sz="1200" spc="-155" dirty="0">
                <a:latin typeface="Trebuchet MS"/>
                <a:cs typeface="Trebuchet MS"/>
              </a:rPr>
              <a:t> </a:t>
            </a:r>
            <a:r>
              <a:rPr sz="1200" spc="-85" dirty="0">
                <a:latin typeface="Trebuchet MS"/>
                <a:cs typeface="Trebuchet MS"/>
              </a:rPr>
              <a:t>используют</a:t>
            </a:r>
            <a:r>
              <a:rPr sz="1200" spc="-195" dirty="0">
                <a:latin typeface="Trebuchet MS"/>
                <a:cs typeface="Trebuchet MS"/>
              </a:rPr>
              <a:t> </a:t>
            </a:r>
            <a:r>
              <a:rPr sz="1200" spc="-85" dirty="0">
                <a:latin typeface="Trebuchet MS"/>
                <a:cs typeface="Trebuchet MS"/>
              </a:rPr>
              <a:t>ИКТ–технологии</a:t>
            </a:r>
            <a:r>
              <a:rPr sz="1200" spc="-170" dirty="0">
                <a:latin typeface="Trebuchet MS"/>
                <a:cs typeface="Trebuchet MS"/>
              </a:rPr>
              <a:t> </a:t>
            </a:r>
            <a:r>
              <a:rPr sz="1200" spc="-75" dirty="0">
                <a:latin typeface="Trebuchet MS"/>
                <a:cs typeface="Trebuchet MS"/>
              </a:rPr>
              <a:t>в</a:t>
            </a:r>
            <a:endParaRPr sz="1200" dirty="0">
              <a:latin typeface="Trebuchet MS"/>
              <a:cs typeface="Trebuchet MS"/>
            </a:endParaRPr>
          </a:p>
          <a:p>
            <a:pPr marL="299085">
              <a:lnSpc>
                <a:spcPct val="100000"/>
              </a:lnSpc>
            </a:pPr>
            <a:r>
              <a:rPr sz="1200" spc="-65" dirty="0">
                <a:latin typeface="Trebuchet MS"/>
                <a:cs typeface="Trebuchet MS"/>
              </a:rPr>
              <a:t>образовательном</a:t>
            </a:r>
            <a:r>
              <a:rPr sz="1200" spc="-190" dirty="0">
                <a:latin typeface="Trebuchet MS"/>
                <a:cs typeface="Trebuchet MS"/>
              </a:rPr>
              <a:t> </a:t>
            </a:r>
            <a:r>
              <a:rPr sz="1200" spc="-100" dirty="0">
                <a:latin typeface="Trebuchet MS"/>
                <a:cs typeface="Trebuchet MS"/>
              </a:rPr>
              <a:t>процессе;</a:t>
            </a:r>
            <a:endParaRPr sz="12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0000"/>
              </a:lnSpc>
              <a:buChar char="-"/>
              <a:tabLst>
                <a:tab pos="354965" algn="l"/>
                <a:tab pos="355600" algn="l"/>
              </a:tabLst>
            </a:pPr>
            <a:r>
              <a:rPr sz="1200" spc="-100" dirty="0">
                <a:latin typeface="Trebuchet MS"/>
                <a:cs typeface="Trebuchet MS"/>
              </a:rPr>
              <a:t>совершенствуется </a:t>
            </a:r>
            <a:r>
              <a:rPr sz="1200" spc="-65" dirty="0">
                <a:latin typeface="Trebuchet MS"/>
                <a:cs typeface="Trebuchet MS"/>
              </a:rPr>
              <a:t>развивающая </a:t>
            </a:r>
            <a:r>
              <a:rPr sz="1200" spc="-80" dirty="0">
                <a:latin typeface="Trebuchet MS"/>
                <a:cs typeface="Trebuchet MS"/>
              </a:rPr>
              <a:t>предметно-пространственная</a:t>
            </a:r>
            <a:r>
              <a:rPr sz="1200" spc="-300" dirty="0">
                <a:latin typeface="Trebuchet MS"/>
                <a:cs typeface="Trebuchet MS"/>
              </a:rPr>
              <a:t> </a:t>
            </a:r>
            <a:r>
              <a:rPr sz="1200" spc="-90" dirty="0">
                <a:latin typeface="Trebuchet MS"/>
                <a:cs typeface="Trebuchet MS"/>
              </a:rPr>
              <a:t>среда  </a:t>
            </a:r>
            <a:r>
              <a:rPr sz="1200" spc="-150" dirty="0">
                <a:latin typeface="Trebuchet MS"/>
                <a:cs typeface="Trebuchet MS"/>
              </a:rPr>
              <a:t>с </a:t>
            </a:r>
            <a:r>
              <a:rPr sz="1200" spc="-85" dirty="0">
                <a:latin typeface="Trebuchet MS"/>
                <a:cs typeface="Trebuchet MS"/>
              </a:rPr>
              <a:t>учетом </a:t>
            </a:r>
            <a:r>
              <a:rPr sz="1200" spc="-70" dirty="0">
                <a:latin typeface="Trebuchet MS"/>
                <a:cs typeface="Trebuchet MS"/>
              </a:rPr>
              <a:t>требований </a:t>
            </a:r>
            <a:r>
              <a:rPr sz="1200" spc="-100" dirty="0">
                <a:latin typeface="Trebuchet MS"/>
                <a:cs typeface="Trebuchet MS"/>
              </a:rPr>
              <a:t>федерального </a:t>
            </a:r>
            <a:r>
              <a:rPr sz="1200" spc="-95" dirty="0">
                <a:latin typeface="Trebuchet MS"/>
                <a:cs typeface="Trebuchet MS"/>
              </a:rPr>
              <a:t>государственного  </a:t>
            </a:r>
            <a:r>
              <a:rPr sz="1200" spc="-75" dirty="0">
                <a:latin typeface="Trebuchet MS"/>
                <a:cs typeface="Trebuchet MS"/>
              </a:rPr>
              <a:t>образовательного</a:t>
            </a:r>
            <a:r>
              <a:rPr sz="1200" spc="-190" dirty="0">
                <a:latin typeface="Trebuchet MS"/>
                <a:cs typeface="Trebuchet MS"/>
              </a:rPr>
              <a:t> </a:t>
            </a:r>
            <a:r>
              <a:rPr sz="1200" spc="-85" dirty="0">
                <a:latin typeface="Trebuchet MS"/>
                <a:cs typeface="Trebuchet MS"/>
              </a:rPr>
              <a:t>стандарта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23850" y="2276475"/>
            <a:ext cx="4041775" cy="571500"/>
          </a:xfrm>
          <a:custGeom>
            <a:avLst/>
            <a:gdLst/>
            <a:ahLst/>
            <a:cxnLst/>
            <a:rect l="l" t="t" r="r" b="b"/>
            <a:pathLst>
              <a:path w="4041775" h="571500">
                <a:moveTo>
                  <a:pt x="3946525" y="0"/>
                </a:moveTo>
                <a:lnTo>
                  <a:pt x="95250" y="0"/>
                </a:lnTo>
                <a:lnTo>
                  <a:pt x="58175" y="7489"/>
                </a:lnTo>
                <a:lnTo>
                  <a:pt x="27898" y="27908"/>
                </a:lnTo>
                <a:lnTo>
                  <a:pt x="7485" y="58185"/>
                </a:lnTo>
                <a:lnTo>
                  <a:pt x="0" y="95250"/>
                </a:lnTo>
                <a:lnTo>
                  <a:pt x="0" y="476250"/>
                </a:lnTo>
                <a:lnTo>
                  <a:pt x="7485" y="513314"/>
                </a:lnTo>
                <a:lnTo>
                  <a:pt x="27898" y="543591"/>
                </a:lnTo>
                <a:lnTo>
                  <a:pt x="58175" y="564010"/>
                </a:lnTo>
                <a:lnTo>
                  <a:pt x="95250" y="571500"/>
                </a:lnTo>
                <a:lnTo>
                  <a:pt x="3946525" y="571500"/>
                </a:lnTo>
                <a:lnTo>
                  <a:pt x="3983589" y="564010"/>
                </a:lnTo>
                <a:lnTo>
                  <a:pt x="4013866" y="543591"/>
                </a:lnTo>
                <a:lnTo>
                  <a:pt x="4034285" y="513314"/>
                </a:lnTo>
                <a:lnTo>
                  <a:pt x="4041775" y="476250"/>
                </a:lnTo>
                <a:lnTo>
                  <a:pt x="4041775" y="95250"/>
                </a:lnTo>
                <a:lnTo>
                  <a:pt x="4034285" y="58185"/>
                </a:lnTo>
                <a:lnTo>
                  <a:pt x="4013866" y="27908"/>
                </a:lnTo>
                <a:lnTo>
                  <a:pt x="3983589" y="7489"/>
                </a:lnTo>
                <a:lnTo>
                  <a:pt x="3946525" y="0"/>
                </a:lnTo>
                <a:close/>
              </a:path>
            </a:pathLst>
          </a:custGeom>
          <a:solidFill>
            <a:srgbClr val="7979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3850" y="2276475"/>
            <a:ext cx="4041775" cy="571500"/>
          </a:xfrm>
          <a:custGeom>
            <a:avLst/>
            <a:gdLst/>
            <a:ahLst/>
            <a:cxnLst/>
            <a:rect l="l" t="t" r="r" b="b"/>
            <a:pathLst>
              <a:path w="4041775" h="571500">
                <a:moveTo>
                  <a:pt x="0" y="95250"/>
                </a:moveTo>
                <a:lnTo>
                  <a:pt x="7485" y="58185"/>
                </a:lnTo>
                <a:lnTo>
                  <a:pt x="27898" y="27908"/>
                </a:lnTo>
                <a:lnTo>
                  <a:pt x="58175" y="7489"/>
                </a:lnTo>
                <a:lnTo>
                  <a:pt x="95250" y="0"/>
                </a:lnTo>
                <a:lnTo>
                  <a:pt x="3946525" y="0"/>
                </a:lnTo>
                <a:lnTo>
                  <a:pt x="3983589" y="7489"/>
                </a:lnTo>
                <a:lnTo>
                  <a:pt x="4013866" y="27908"/>
                </a:lnTo>
                <a:lnTo>
                  <a:pt x="4034285" y="58185"/>
                </a:lnTo>
                <a:lnTo>
                  <a:pt x="4041775" y="95250"/>
                </a:lnTo>
                <a:lnTo>
                  <a:pt x="4041775" y="476250"/>
                </a:lnTo>
                <a:lnTo>
                  <a:pt x="4034285" y="513314"/>
                </a:lnTo>
                <a:lnTo>
                  <a:pt x="4013866" y="543591"/>
                </a:lnTo>
                <a:lnTo>
                  <a:pt x="3983589" y="564010"/>
                </a:lnTo>
                <a:lnTo>
                  <a:pt x="3946525" y="571500"/>
                </a:lnTo>
                <a:lnTo>
                  <a:pt x="95250" y="571500"/>
                </a:lnTo>
                <a:lnTo>
                  <a:pt x="58175" y="564010"/>
                </a:lnTo>
                <a:lnTo>
                  <a:pt x="27898" y="543591"/>
                </a:lnTo>
                <a:lnTo>
                  <a:pt x="7485" y="513314"/>
                </a:lnTo>
                <a:lnTo>
                  <a:pt x="0" y="476250"/>
                </a:lnTo>
                <a:lnTo>
                  <a:pt x="0" y="95250"/>
                </a:lnTo>
                <a:close/>
              </a:path>
            </a:pathLst>
          </a:custGeom>
          <a:ln w="25400">
            <a:solidFill>
              <a:srgbClr val="57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63016" y="2375407"/>
            <a:ext cx="16402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Реализовано: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9"/>
          <p:cNvSpPr txBox="1"/>
          <p:nvPr/>
        </p:nvSpPr>
        <p:spPr>
          <a:xfrm>
            <a:off x="6096000" y="1066800"/>
            <a:ext cx="1011555" cy="848994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sz="2400" b="1" spc="-210" dirty="0">
                <a:solidFill>
                  <a:srgbClr val="C00000"/>
                </a:solidFill>
                <a:latin typeface="Trebuchet MS"/>
                <a:cs typeface="Trebuchet MS"/>
              </a:rPr>
              <a:t>100,0</a:t>
            </a:r>
            <a:r>
              <a:rPr sz="2400" b="1" spc="-26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b="1" spc="105" dirty="0">
                <a:solidFill>
                  <a:srgbClr val="C00000"/>
                </a:solidFill>
                <a:latin typeface="Trebuchet MS"/>
                <a:cs typeface="Trebuchet MS"/>
              </a:rPr>
              <a:t>%</a:t>
            </a:r>
            <a:endParaRPr sz="2400" dirty="0">
              <a:latin typeface="Trebuchet MS"/>
              <a:cs typeface="Trebuchet MS"/>
            </a:endParaRPr>
          </a:p>
          <a:p>
            <a:pPr marL="83820">
              <a:lnSpc>
                <a:spcPct val="100000"/>
              </a:lnSpc>
              <a:spcBef>
                <a:spcPts val="550"/>
              </a:spcBef>
            </a:pPr>
            <a:r>
              <a:rPr sz="2000" b="1" spc="-160" dirty="0" smtClean="0">
                <a:solidFill>
                  <a:srgbClr val="1E487B"/>
                </a:solidFill>
                <a:latin typeface="Trebuchet MS"/>
                <a:cs typeface="Trebuchet MS"/>
              </a:rPr>
              <a:t>201</a:t>
            </a:r>
            <a:r>
              <a:rPr lang="ru-RU" sz="2000" b="1" spc="-160" dirty="0" smtClean="0">
                <a:solidFill>
                  <a:srgbClr val="1E487B"/>
                </a:solidFill>
                <a:latin typeface="Trebuchet MS"/>
                <a:cs typeface="Trebuchet MS"/>
              </a:rPr>
              <a:t>9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17" name="object 12"/>
          <p:cNvSpPr txBox="1"/>
          <p:nvPr/>
        </p:nvSpPr>
        <p:spPr>
          <a:xfrm>
            <a:off x="5029200" y="3124200"/>
            <a:ext cx="2926284" cy="29681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marR="1002030" indent="-286385">
              <a:lnSpc>
                <a:spcPct val="100000"/>
              </a:lnSpc>
              <a:spcBef>
                <a:spcPts val="105"/>
              </a:spcBef>
              <a:buChar char="-"/>
              <a:tabLst>
                <a:tab pos="299085" algn="l"/>
                <a:tab pos="299720" algn="l"/>
              </a:tabLst>
            </a:pPr>
            <a:r>
              <a:rPr lang="ru-RU" sz="1200" spc="30" dirty="0" smtClean="0">
                <a:latin typeface="Trebuchet MS"/>
                <a:cs typeface="Trebuchet MS"/>
              </a:rPr>
              <a:t>2020 год</a:t>
            </a:r>
          </a:p>
          <a:p>
            <a:pPr marL="299085" marR="1002030" indent="-286385">
              <a:lnSpc>
                <a:spcPct val="100000"/>
              </a:lnSpc>
              <a:spcBef>
                <a:spcPts val="105"/>
              </a:spcBef>
              <a:buChar char="-"/>
              <a:tabLst>
                <a:tab pos="299085" algn="l"/>
                <a:tab pos="299720" algn="l"/>
              </a:tabLst>
            </a:pPr>
            <a:r>
              <a:rPr lang="ru-RU" sz="1200" spc="30" dirty="0" smtClean="0">
                <a:latin typeface="Trebuchet MS"/>
                <a:cs typeface="Trebuchet MS"/>
              </a:rPr>
              <a:t>88,4</a:t>
            </a:r>
            <a:r>
              <a:rPr sz="1200" spc="30" dirty="0" smtClean="0">
                <a:latin typeface="Trebuchet MS"/>
                <a:cs typeface="Trebuchet MS"/>
              </a:rPr>
              <a:t>%</a:t>
            </a:r>
            <a:r>
              <a:rPr sz="1200" spc="-190" dirty="0" smtClean="0">
                <a:latin typeface="Trebuchet MS"/>
                <a:cs typeface="Trebuchet MS"/>
              </a:rPr>
              <a:t> </a:t>
            </a:r>
            <a:r>
              <a:rPr sz="1200" spc="-105" dirty="0">
                <a:latin typeface="Trebuchet MS"/>
                <a:cs typeface="Trebuchet MS"/>
              </a:rPr>
              <a:t>педагогических</a:t>
            </a:r>
            <a:r>
              <a:rPr sz="1200" spc="-190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работников</a:t>
            </a:r>
            <a:r>
              <a:rPr sz="1200" spc="-180" dirty="0">
                <a:latin typeface="Trebuchet MS"/>
                <a:cs typeface="Trebuchet MS"/>
              </a:rPr>
              <a:t> </a:t>
            </a:r>
            <a:r>
              <a:rPr sz="1200" spc="-60" dirty="0">
                <a:latin typeface="Trebuchet MS"/>
                <a:cs typeface="Trebuchet MS"/>
              </a:rPr>
              <a:t>прошли</a:t>
            </a:r>
            <a:r>
              <a:rPr sz="1200" spc="-175" dirty="0">
                <a:latin typeface="Trebuchet MS"/>
                <a:cs typeface="Trebuchet MS"/>
              </a:rPr>
              <a:t> </a:t>
            </a:r>
            <a:r>
              <a:rPr sz="1200" spc="-90" dirty="0">
                <a:latin typeface="Trebuchet MS"/>
                <a:cs typeface="Trebuchet MS"/>
              </a:rPr>
              <a:t>курсы</a:t>
            </a:r>
            <a:r>
              <a:rPr sz="1200" spc="-175" dirty="0">
                <a:latin typeface="Trebuchet MS"/>
                <a:cs typeface="Trebuchet MS"/>
              </a:rPr>
              <a:t> </a:t>
            </a:r>
            <a:r>
              <a:rPr sz="1200" spc="-65" dirty="0">
                <a:latin typeface="Trebuchet MS"/>
                <a:cs typeface="Trebuchet MS"/>
              </a:rPr>
              <a:t>повышения  </a:t>
            </a:r>
            <a:r>
              <a:rPr sz="1200" spc="-95" dirty="0">
                <a:latin typeface="Trebuchet MS"/>
                <a:cs typeface="Trebuchet MS"/>
              </a:rPr>
              <a:t>квалификации </a:t>
            </a:r>
            <a:r>
              <a:rPr sz="1200" spc="-35" dirty="0">
                <a:latin typeface="Trebuchet MS"/>
                <a:cs typeface="Trebuchet MS"/>
              </a:rPr>
              <a:t>по </a:t>
            </a:r>
            <a:r>
              <a:rPr sz="1200" spc="-75" dirty="0">
                <a:latin typeface="Trebuchet MS"/>
                <a:cs typeface="Trebuchet MS"/>
              </a:rPr>
              <a:t>реализации </a:t>
            </a:r>
            <a:r>
              <a:rPr sz="1200" spc="-120" dirty="0">
                <a:latin typeface="Trebuchet MS"/>
                <a:cs typeface="Trebuchet MS"/>
              </a:rPr>
              <a:t>ФГОС</a:t>
            </a:r>
            <a:r>
              <a:rPr sz="1200" spc="-445" dirty="0">
                <a:latin typeface="Trebuchet MS"/>
                <a:cs typeface="Trebuchet MS"/>
              </a:rPr>
              <a:t> </a:t>
            </a:r>
            <a:r>
              <a:rPr sz="1200" spc="-120" dirty="0">
                <a:latin typeface="Trebuchet MS"/>
                <a:cs typeface="Trebuchet MS"/>
              </a:rPr>
              <a:t>ДО;</a:t>
            </a:r>
            <a:endParaRPr sz="12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Trebuchet MS"/>
              <a:buChar char="-"/>
            </a:pPr>
            <a:endParaRPr sz="1200" dirty="0">
              <a:latin typeface="Times New Roman"/>
              <a:cs typeface="Times New Roman"/>
            </a:endParaRPr>
          </a:p>
          <a:p>
            <a:pPr marL="299085" indent="-286385">
              <a:lnSpc>
                <a:spcPct val="100000"/>
              </a:lnSpc>
              <a:spcBef>
                <a:spcPts val="5"/>
              </a:spcBef>
              <a:buChar char="-"/>
              <a:tabLst>
                <a:tab pos="299085" algn="l"/>
                <a:tab pos="299720" algn="l"/>
              </a:tabLst>
            </a:pPr>
            <a:r>
              <a:rPr lang="ru-RU" sz="1200" spc="55" dirty="0" smtClean="0">
                <a:latin typeface="Trebuchet MS"/>
                <a:cs typeface="Trebuchet MS"/>
              </a:rPr>
              <a:t>68 </a:t>
            </a:r>
            <a:r>
              <a:rPr sz="1200" spc="55" dirty="0" smtClean="0">
                <a:latin typeface="Trebuchet MS"/>
                <a:cs typeface="Trebuchet MS"/>
              </a:rPr>
              <a:t>%</a:t>
            </a:r>
            <a:r>
              <a:rPr sz="1200" spc="-180" dirty="0" smtClean="0">
                <a:latin typeface="Trebuchet MS"/>
                <a:cs typeface="Trebuchet MS"/>
              </a:rPr>
              <a:t> </a:t>
            </a:r>
            <a:r>
              <a:rPr sz="1200" spc="-95" dirty="0">
                <a:latin typeface="Trebuchet MS"/>
                <a:cs typeface="Trebuchet MS"/>
              </a:rPr>
              <a:t>воспитателей</a:t>
            </a:r>
            <a:r>
              <a:rPr sz="1200" spc="-190" dirty="0">
                <a:latin typeface="Trebuchet MS"/>
                <a:cs typeface="Trebuchet MS"/>
              </a:rPr>
              <a:t> </a:t>
            </a:r>
            <a:r>
              <a:rPr sz="1200" spc="-114" dirty="0">
                <a:latin typeface="Trebuchet MS"/>
                <a:cs typeface="Trebuchet MS"/>
              </a:rPr>
              <a:t>детских</a:t>
            </a:r>
            <a:r>
              <a:rPr sz="1200" spc="-145" dirty="0">
                <a:latin typeface="Trebuchet MS"/>
                <a:cs typeface="Trebuchet MS"/>
              </a:rPr>
              <a:t> </a:t>
            </a:r>
            <a:r>
              <a:rPr sz="1200" spc="-75" dirty="0">
                <a:latin typeface="Trebuchet MS"/>
                <a:cs typeface="Trebuchet MS"/>
              </a:rPr>
              <a:t>садов</a:t>
            </a:r>
            <a:r>
              <a:rPr sz="1200" spc="-155" dirty="0">
                <a:latin typeface="Trebuchet MS"/>
                <a:cs typeface="Trebuchet MS"/>
              </a:rPr>
              <a:t> </a:t>
            </a:r>
            <a:r>
              <a:rPr sz="1200" spc="-85" dirty="0">
                <a:latin typeface="Trebuchet MS"/>
                <a:cs typeface="Trebuchet MS"/>
              </a:rPr>
              <a:t>используют</a:t>
            </a:r>
            <a:r>
              <a:rPr sz="1200" spc="-195" dirty="0">
                <a:latin typeface="Trebuchet MS"/>
                <a:cs typeface="Trebuchet MS"/>
              </a:rPr>
              <a:t> </a:t>
            </a:r>
            <a:r>
              <a:rPr sz="1200" spc="-85" dirty="0">
                <a:latin typeface="Trebuchet MS"/>
                <a:cs typeface="Trebuchet MS"/>
              </a:rPr>
              <a:t>ИКТ–технологии</a:t>
            </a:r>
            <a:r>
              <a:rPr sz="1200" spc="-170" dirty="0">
                <a:latin typeface="Trebuchet MS"/>
                <a:cs typeface="Trebuchet MS"/>
              </a:rPr>
              <a:t> </a:t>
            </a:r>
            <a:r>
              <a:rPr sz="1200" spc="-75" dirty="0">
                <a:latin typeface="Trebuchet MS"/>
                <a:cs typeface="Trebuchet MS"/>
              </a:rPr>
              <a:t>в</a:t>
            </a:r>
            <a:endParaRPr sz="1200" dirty="0">
              <a:latin typeface="Trebuchet MS"/>
              <a:cs typeface="Trebuchet MS"/>
            </a:endParaRPr>
          </a:p>
          <a:p>
            <a:pPr marL="299085">
              <a:lnSpc>
                <a:spcPct val="100000"/>
              </a:lnSpc>
            </a:pPr>
            <a:r>
              <a:rPr sz="1200" spc="-65" dirty="0">
                <a:latin typeface="Trebuchet MS"/>
                <a:cs typeface="Trebuchet MS"/>
              </a:rPr>
              <a:t>образовательном</a:t>
            </a:r>
            <a:r>
              <a:rPr sz="1200" spc="-190" dirty="0">
                <a:latin typeface="Trebuchet MS"/>
                <a:cs typeface="Trebuchet MS"/>
              </a:rPr>
              <a:t> </a:t>
            </a:r>
            <a:r>
              <a:rPr sz="1200" spc="-100" dirty="0">
                <a:latin typeface="Trebuchet MS"/>
                <a:cs typeface="Trebuchet MS"/>
              </a:rPr>
              <a:t>процессе;</a:t>
            </a:r>
            <a:endParaRPr sz="12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0000"/>
              </a:lnSpc>
              <a:buChar char="-"/>
              <a:tabLst>
                <a:tab pos="354965" algn="l"/>
                <a:tab pos="355600" algn="l"/>
              </a:tabLst>
            </a:pPr>
            <a:r>
              <a:rPr sz="1200" spc="-100" dirty="0">
                <a:latin typeface="Trebuchet MS"/>
                <a:cs typeface="Trebuchet MS"/>
              </a:rPr>
              <a:t>совершенствуется </a:t>
            </a:r>
            <a:r>
              <a:rPr sz="1200" spc="-65" dirty="0">
                <a:latin typeface="Trebuchet MS"/>
                <a:cs typeface="Trebuchet MS"/>
              </a:rPr>
              <a:t>развивающая </a:t>
            </a:r>
            <a:r>
              <a:rPr sz="1200" spc="-80" dirty="0">
                <a:latin typeface="Trebuchet MS"/>
                <a:cs typeface="Trebuchet MS"/>
              </a:rPr>
              <a:t>предметно-пространственная</a:t>
            </a:r>
            <a:r>
              <a:rPr sz="1200" spc="-300" dirty="0">
                <a:latin typeface="Trebuchet MS"/>
                <a:cs typeface="Trebuchet MS"/>
              </a:rPr>
              <a:t> </a:t>
            </a:r>
            <a:r>
              <a:rPr sz="1200" spc="-90" dirty="0">
                <a:latin typeface="Trebuchet MS"/>
                <a:cs typeface="Trebuchet MS"/>
              </a:rPr>
              <a:t>среда  </a:t>
            </a:r>
            <a:r>
              <a:rPr sz="1200" spc="-150" dirty="0">
                <a:latin typeface="Trebuchet MS"/>
                <a:cs typeface="Trebuchet MS"/>
              </a:rPr>
              <a:t>с </a:t>
            </a:r>
            <a:r>
              <a:rPr sz="1200" spc="-85" dirty="0">
                <a:latin typeface="Trebuchet MS"/>
                <a:cs typeface="Trebuchet MS"/>
              </a:rPr>
              <a:t>учетом </a:t>
            </a:r>
            <a:r>
              <a:rPr sz="1200" spc="-70" dirty="0">
                <a:latin typeface="Trebuchet MS"/>
                <a:cs typeface="Trebuchet MS"/>
              </a:rPr>
              <a:t>требований </a:t>
            </a:r>
            <a:r>
              <a:rPr sz="1200" spc="-100" dirty="0">
                <a:latin typeface="Trebuchet MS"/>
                <a:cs typeface="Trebuchet MS"/>
              </a:rPr>
              <a:t>федерального </a:t>
            </a:r>
            <a:r>
              <a:rPr sz="1200" spc="-95" dirty="0">
                <a:latin typeface="Trebuchet MS"/>
                <a:cs typeface="Trebuchet MS"/>
              </a:rPr>
              <a:t>государственного  </a:t>
            </a:r>
            <a:r>
              <a:rPr sz="1200" spc="-75" dirty="0">
                <a:latin typeface="Trebuchet MS"/>
                <a:cs typeface="Trebuchet MS"/>
              </a:rPr>
              <a:t>образовательного</a:t>
            </a:r>
            <a:r>
              <a:rPr sz="1200" spc="-190" dirty="0">
                <a:latin typeface="Trebuchet MS"/>
                <a:cs typeface="Trebuchet MS"/>
              </a:rPr>
              <a:t> </a:t>
            </a:r>
            <a:r>
              <a:rPr sz="1200" spc="-85" dirty="0">
                <a:latin typeface="Trebuchet MS"/>
                <a:cs typeface="Trebuchet MS"/>
              </a:rPr>
              <a:t>стандарта</a:t>
            </a:r>
            <a:endParaRPr sz="12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694419" y="112776"/>
            <a:ext cx="449579" cy="845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3931" y="112776"/>
            <a:ext cx="8161019" cy="585545"/>
          </a:xfrm>
          <a:prstGeom prst="rect">
            <a:avLst/>
          </a:prstGeom>
        </p:spPr>
        <p:txBody>
          <a:bodyPr vert="horz" wrap="square" lIns="0" tIns="153162" rIns="0" bIns="0" rtlCol="0">
            <a:spAutoFit/>
          </a:bodyPr>
          <a:lstStyle/>
          <a:p>
            <a:pPr marL="72898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solidFill>
                  <a:schemeClr val="tx2">
                    <a:lumMod val="50000"/>
                    <a:lumOff val="50000"/>
                  </a:schemeClr>
                </a:solidFill>
              </a:rPr>
              <a:t>Национальный проект </a:t>
            </a:r>
            <a:r>
              <a:rPr sz="2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«Развитие</a:t>
            </a:r>
            <a:r>
              <a:rPr sz="2800" spc="-1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sz="2800" spc="-5" dirty="0">
                <a:solidFill>
                  <a:schemeClr val="tx2">
                    <a:lumMod val="50000"/>
                    <a:lumOff val="50000"/>
                  </a:schemeClr>
                </a:solidFill>
              </a:rPr>
              <a:t>образования»</a:t>
            </a:r>
          </a:p>
        </p:txBody>
      </p:sp>
      <p:sp>
        <p:nvSpPr>
          <p:cNvPr id="5" name="object 5"/>
          <p:cNvSpPr/>
          <p:nvPr/>
        </p:nvSpPr>
        <p:spPr>
          <a:xfrm>
            <a:off x="321563" y="2366772"/>
            <a:ext cx="5062728" cy="41483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9936" y="2299716"/>
            <a:ext cx="5222748" cy="42931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8300" y="2394419"/>
            <a:ext cx="4968494" cy="40534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8300" y="2394419"/>
            <a:ext cx="4968875" cy="4053840"/>
          </a:xfrm>
          <a:custGeom>
            <a:avLst/>
            <a:gdLst/>
            <a:ahLst/>
            <a:cxnLst/>
            <a:rect l="l" t="t" r="r" b="b"/>
            <a:pathLst>
              <a:path w="4968875" h="4053840">
                <a:moveTo>
                  <a:pt x="0" y="4053459"/>
                </a:moveTo>
                <a:lnTo>
                  <a:pt x="4968494" y="4053459"/>
                </a:lnTo>
                <a:lnTo>
                  <a:pt x="4968494" y="0"/>
                </a:lnTo>
                <a:lnTo>
                  <a:pt x="0" y="0"/>
                </a:lnTo>
                <a:lnTo>
                  <a:pt x="0" y="4053459"/>
                </a:lnTo>
                <a:close/>
              </a:path>
            </a:pathLst>
          </a:custGeom>
          <a:ln w="9525">
            <a:solidFill>
              <a:srgbClr val="DC541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47243" y="2377820"/>
            <a:ext cx="4761865" cy="3982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510"/>
              </a:lnSpc>
              <a:spcBef>
                <a:spcPts val="95"/>
              </a:spcBef>
            </a:pPr>
            <a:r>
              <a:rPr sz="2200" b="1" spc="-10" dirty="0">
                <a:solidFill>
                  <a:srgbClr val="FF0000"/>
                </a:solidFill>
                <a:latin typeface="Calibri"/>
                <a:cs typeface="Calibri"/>
              </a:rPr>
              <a:t>Задача: </a:t>
            </a:r>
            <a:r>
              <a:rPr sz="2200" spc="-10" dirty="0">
                <a:latin typeface="Calibri"/>
                <a:cs typeface="Calibri"/>
              </a:rPr>
              <a:t>внедрение </a:t>
            </a:r>
            <a:r>
              <a:rPr sz="2200" spc="-5" dirty="0">
                <a:latin typeface="Calibri"/>
                <a:cs typeface="Calibri"/>
              </a:rPr>
              <a:t>на</a:t>
            </a:r>
            <a:r>
              <a:rPr sz="2200" spc="5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уровнях</a:t>
            </a:r>
            <a:endParaRPr sz="2200" dirty="0">
              <a:latin typeface="Calibri"/>
              <a:cs typeface="Calibri"/>
            </a:endParaRPr>
          </a:p>
          <a:p>
            <a:pPr marL="12700" marR="5080">
              <a:lnSpc>
                <a:spcPct val="90000"/>
              </a:lnSpc>
              <a:spcBef>
                <a:spcPts val="130"/>
              </a:spcBef>
            </a:pPr>
            <a:r>
              <a:rPr sz="2200" spc="-5" dirty="0">
                <a:latin typeface="Calibri"/>
                <a:cs typeface="Calibri"/>
              </a:rPr>
              <a:t>основного </a:t>
            </a:r>
            <a:r>
              <a:rPr sz="2200" spc="-15" dirty="0">
                <a:latin typeface="Calibri"/>
                <a:cs typeface="Calibri"/>
              </a:rPr>
              <a:t>общего </a:t>
            </a:r>
            <a:r>
              <a:rPr sz="2200" spc="-5" dirty="0">
                <a:latin typeface="Calibri"/>
                <a:cs typeface="Calibri"/>
              </a:rPr>
              <a:t>и </a:t>
            </a:r>
            <a:r>
              <a:rPr sz="2200" spc="-15" dirty="0">
                <a:latin typeface="Calibri"/>
                <a:cs typeface="Calibri"/>
              </a:rPr>
              <a:t>среднего общего  </a:t>
            </a:r>
            <a:r>
              <a:rPr sz="2200" spc="-5" dirty="0">
                <a:latin typeface="Calibri"/>
                <a:cs typeface="Calibri"/>
              </a:rPr>
              <a:t>образования новых </a:t>
            </a:r>
            <a:r>
              <a:rPr sz="2200" spc="-25" dirty="0">
                <a:latin typeface="Calibri"/>
                <a:cs typeface="Calibri"/>
              </a:rPr>
              <a:t>методов </a:t>
            </a:r>
            <a:r>
              <a:rPr sz="2200" spc="-5" dirty="0">
                <a:latin typeface="Calibri"/>
                <a:cs typeface="Calibri"/>
              </a:rPr>
              <a:t>обучения  и воспитания, </a:t>
            </a:r>
            <a:r>
              <a:rPr sz="2200" spc="-10" dirty="0">
                <a:latin typeface="Calibri"/>
                <a:cs typeface="Calibri"/>
              </a:rPr>
              <a:t>образовательных  </a:t>
            </a:r>
            <a:r>
              <a:rPr sz="2200" spc="-15" dirty="0">
                <a:latin typeface="Calibri"/>
                <a:cs typeface="Calibri"/>
              </a:rPr>
              <a:t>технологий, </a:t>
            </a:r>
            <a:r>
              <a:rPr sz="2200" spc="-5" dirty="0">
                <a:latin typeface="Calibri"/>
                <a:cs typeface="Calibri"/>
              </a:rPr>
              <a:t>обеспечивающих освоение  обучающимися базовых </a:t>
            </a:r>
            <a:r>
              <a:rPr sz="2200" spc="-10" dirty="0">
                <a:latin typeface="Calibri"/>
                <a:cs typeface="Calibri"/>
              </a:rPr>
              <a:t>навыков </a:t>
            </a:r>
            <a:r>
              <a:rPr sz="2200" spc="-5" dirty="0">
                <a:latin typeface="Calibri"/>
                <a:cs typeface="Calibri"/>
              </a:rPr>
              <a:t>и  </a:t>
            </a:r>
            <a:r>
              <a:rPr sz="2200" spc="-10" dirty="0">
                <a:latin typeface="Calibri"/>
                <a:cs typeface="Calibri"/>
              </a:rPr>
              <a:t>умений, </a:t>
            </a:r>
            <a:r>
              <a:rPr sz="2200" spc="-5" dirty="0">
                <a:latin typeface="Calibri"/>
                <a:cs typeface="Calibri"/>
              </a:rPr>
              <a:t>повышение их </a:t>
            </a:r>
            <a:r>
              <a:rPr sz="2200" spc="-10" dirty="0">
                <a:latin typeface="Calibri"/>
                <a:cs typeface="Calibri"/>
              </a:rPr>
              <a:t>мотивации </a:t>
            </a:r>
            <a:r>
              <a:rPr sz="2200" spc="-5" dirty="0">
                <a:latin typeface="Calibri"/>
                <a:cs typeface="Calibri"/>
              </a:rPr>
              <a:t>к  обучению и </a:t>
            </a:r>
            <a:r>
              <a:rPr sz="2200" spc="-10" dirty="0">
                <a:latin typeface="Calibri"/>
                <a:cs typeface="Calibri"/>
              </a:rPr>
              <a:t>вовлеченности</a:t>
            </a:r>
            <a:r>
              <a:rPr sz="2200" spc="5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в</a:t>
            </a:r>
            <a:endParaRPr sz="2200" dirty="0">
              <a:latin typeface="Calibri"/>
              <a:cs typeface="Calibri"/>
            </a:endParaRPr>
          </a:p>
          <a:p>
            <a:pPr marL="12700" marR="580390">
              <a:lnSpc>
                <a:spcPts val="2380"/>
              </a:lnSpc>
              <a:spcBef>
                <a:spcPts val="35"/>
              </a:spcBef>
            </a:pPr>
            <a:r>
              <a:rPr sz="2200" spc="-10" dirty="0">
                <a:latin typeface="Calibri"/>
                <a:cs typeface="Calibri"/>
              </a:rPr>
              <a:t>образовательный процесс, </a:t>
            </a:r>
            <a:r>
              <a:rPr sz="2200" spc="-5" dirty="0">
                <a:latin typeface="Calibri"/>
                <a:cs typeface="Calibri"/>
              </a:rPr>
              <a:t>а </a:t>
            </a:r>
            <a:r>
              <a:rPr sz="2200" spc="-10" dirty="0">
                <a:latin typeface="Calibri"/>
                <a:cs typeface="Calibri"/>
              </a:rPr>
              <a:t>также  обновление </a:t>
            </a:r>
            <a:r>
              <a:rPr sz="2200" spc="-20" dirty="0">
                <a:latin typeface="Calibri"/>
                <a:cs typeface="Calibri"/>
              </a:rPr>
              <a:t>содержания</a:t>
            </a:r>
            <a:r>
              <a:rPr sz="2200" spc="3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и</a:t>
            </a:r>
            <a:endParaRPr sz="2200" dirty="0">
              <a:latin typeface="Calibri"/>
              <a:cs typeface="Calibri"/>
            </a:endParaRPr>
          </a:p>
          <a:p>
            <a:pPr marL="12700">
              <a:lnSpc>
                <a:spcPts val="2205"/>
              </a:lnSpc>
            </a:pPr>
            <a:r>
              <a:rPr sz="2200" spc="-5" dirty="0">
                <a:latin typeface="Calibri"/>
                <a:cs typeface="Calibri"/>
              </a:rPr>
              <a:t>совершенствование </a:t>
            </a:r>
            <a:r>
              <a:rPr sz="2200" spc="-25" dirty="0">
                <a:latin typeface="Calibri"/>
                <a:cs typeface="Calibri"/>
              </a:rPr>
              <a:t>методов</a:t>
            </a:r>
            <a:r>
              <a:rPr sz="2200" spc="-5" dirty="0">
                <a:latin typeface="Calibri"/>
                <a:cs typeface="Calibri"/>
              </a:rPr>
              <a:t> обучения</a:t>
            </a:r>
            <a:endParaRPr sz="2200" dirty="0">
              <a:latin typeface="Calibri"/>
              <a:cs typeface="Calibri"/>
            </a:endParaRPr>
          </a:p>
          <a:p>
            <a:pPr marL="12700">
              <a:lnSpc>
                <a:spcPts val="2375"/>
              </a:lnSpc>
            </a:pPr>
            <a:r>
              <a:rPr sz="2200" spc="-10" dirty="0">
                <a:latin typeface="Calibri"/>
                <a:cs typeface="Calibri"/>
              </a:rPr>
              <a:t>предметных </a:t>
            </a:r>
            <a:r>
              <a:rPr sz="2200" spc="-15" dirty="0">
                <a:latin typeface="Calibri"/>
                <a:cs typeface="Calibri"/>
              </a:rPr>
              <a:t>областей</a:t>
            </a:r>
            <a:r>
              <a:rPr sz="2200" spc="30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«Технология»,</a:t>
            </a:r>
            <a:endParaRPr sz="2200" dirty="0">
              <a:latin typeface="Calibri"/>
              <a:cs typeface="Calibri"/>
            </a:endParaRPr>
          </a:p>
          <a:p>
            <a:pPr marL="12700">
              <a:lnSpc>
                <a:spcPts val="2510"/>
              </a:lnSpc>
            </a:pPr>
            <a:r>
              <a:rPr sz="2200" spc="-10" dirty="0">
                <a:latin typeface="Calibri"/>
                <a:cs typeface="Calibri"/>
              </a:rPr>
              <a:t>«ОБЖ»,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«Информатика»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48625" y="981011"/>
            <a:ext cx="720725" cy="7191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04800" y="990600"/>
            <a:ext cx="7485481" cy="945131"/>
          </a:xfrm>
          <a:prstGeom prst="rect">
            <a:avLst/>
          </a:prstGeom>
          <a:ln w="25400">
            <a:solidFill>
              <a:srgbClr val="DC5823"/>
            </a:solidFill>
          </a:ln>
        </p:spPr>
        <p:txBody>
          <a:bodyPr vert="horz" wrap="square" lIns="0" tIns="2159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70"/>
              </a:spcBef>
            </a:pPr>
            <a:r>
              <a:rPr sz="3000" b="1" spc="-10" dirty="0">
                <a:solidFill>
                  <a:srgbClr val="FF0000"/>
                </a:solidFill>
                <a:latin typeface="Calibri"/>
                <a:cs typeface="Calibri"/>
              </a:rPr>
              <a:t>Федеральный</a:t>
            </a:r>
            <a:r>
              <a:rPr sz="3000" b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000" b="1" spc="-5" dirty="0">
                <a:solidFill>
                  <a:srgbClr val="FF0000"/>
                </a:solidFill>
                <a:latin typeface="Calibri"/>
                <a:cs typeface="Calibri"/>
              </a:rPr>
              <a:t>проект</a:t>
            </a:r>
            <a:endParaRPr sz="3000" dirty="0">
              <a:latin typeface="Calibri"/>
              <a:cs typeface="Calibri"/>
            </a:endParaRPr>
          </a:p>
          <a:p>
            <a:pPr marL="90805">
              <a:lnSpc>
                <a:spcPct val="100000"/>
              </a:lnSpc>
            </a:pPr>
            <a:r>
              <a:rPr sz="3000" spc="-5" dirty="0">
                <a:latin typeface="Calibri"/>
                <a:cs typeface="Calibri"/>
              </a:rPr>
              <a:t>«Современная</a:t>
            </a:r>
            <a:r>
              <a:rPr sz="3000" spc="-25" dirty="0">
                <a:latin typeface="Calibri"/>
                <a:cs typeface="Calibri"/>
              </a:rPr>
              <a:t> </a:t>
            </a:r>
            <a:r>
              <a:rPr sz="3000" spc="-20" dirty="0">
                <a:latin typeface="Calibri"/>
                <a:cs typeface="Calibri"/>
              </a:rPr>
              <a:t>школа»</a:t>
            </a:r>
            <a:endParaRPr sz="3000" dirty="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527802" y="2551645"/>
            <a:ext cx="3483736" cy="32404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79703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1970</TotalTime>
  <Words>2652</Words>
  <Application>Microsoft Office PowerPoint</Application>
  <PresentationFormat>Экран (4:3)</PresentationFormat>
  <Paragraphs>587</Paragraphs>
  <Slides>42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42</vt:i4>
      </vt:variant>
    </vt:vector>
  </HeadingPairs>
  <TitlesOfParts>
    <vt:vector size="46" baseType="lpstr">
      <vt:lpstr>NewsPrint</vt:lpstr>
      <vt:lpstr>Лист</vt:lpstr>
      <vt:lpstr>Слайд Microsoft Office PowerPoint</vt:lpstr>
      <vt:lpstr>Слайд</vt:lpstr>
      <vt:lpstr>Слайд 1</vt:lpstr>
      <vt:lpstr>Указ Президента РФ от 7 мая 2018 № 204 «О национальных целях и стратегических  задачах развития Российской Федерации на период до 2024 года»</vt:lpstr>
      <vt:lpstr>«Национальный проект «Развитие образование»</vt:lpstr>
      <vt:lpstr>Слайд 4</vt:lpstr>
      <vt:lpstr>Слайд 5</vt:lpstr>
      <vt:lpstr>Дошкольное образование</vt:lpstr>
      <vt:lpstr>Дошкольное образование</vt:lpstr>
      <vt:lpstr>Реализация ФГОС дошкольного образования</vt:lpstr>
      <vt:lpstr>Национальный проект «Развитие образования»</vt:lpstr>
      <vt:lpstr>Слайд 10</vt:lpstr>
      <vt:lpstr>Слайд 11</vt:lpstr>
      <vt:lpstr>Общее образование</vt:lpstr>
      <vt:lpstr>Реализация  ФГОС   общего         образования</vt:lpstr>
      <vt:lpstr>Качество обучения в школах</vt:lpstr>
      <vt:lpstr>Результаты всероссийских проверочных работ 4,5,6 классах.</vt:lpstr>
      <vt:lpstr>Перспективы</vt:lpstr>
      <vt:lpstr>Государственная итоговая аттестация, 11 классы</vt:lpstr>
      <vt:lpstr>Государственная итоговая аттестация, 11 классы</vt:lpstr>
      <vt:lpstr>Государственная итоговая аттестация, 11 классы  2018 год</vt:lpstr>
      <vt:lpstr>Государственная итоговая аттестация, 11 классы  2019 год</vt:lpstr>
      <vt:lpstr>Государственная итоговая аттестация, 11 классы  2020  год</vt:lpstr>
      <vt:lpstr>Слайд 22</vt:lpstr>
      <vt:lpstr>Слайд 23</vt:lpstr>
      <vt:lpstr>«Национальный проект «Развитие образования»</vt:lpstr>
      <vt:lpstr>Работа с одаренными детьми</vt:lpstr>
      <vt:lpstr>Слайд 26</vt:lpstr>
      <vt:lpstr>Дополнительное образование</vt:lpstr>
      <vt:lpstr>Слайд 28</vt:lpstr>
      <vt:lpstr>Слайд 29</vt:lpstr>
      <vt:lpstr>                                                                    ВВПОД  «ЮНАРМИЯ»  Российское движение школьников                      </vt:lpstr>
      <vt:lpstr>Духовно-нравственное воспитание</vt:lpstr>
      <vt:lpstr>Физкультура и спорт</vt:lpstr>
      <vt:lpstr>Национальный проект «Развитие образования»</vt:lpstr>
      <vt:lpstr>Проект «Цифровая школа»</vt:lpstr>
      <vt:lpstr>Слайд 35</vt:lpstr>
      <vt:lpstr>Проект «Учитель будущего»</vt:lpstr>
      <vt:lpstr>Слайд 37</vt:lpstr>
      <vt:lpstr>Слайд 38</vt:lpstr>
      <vt:lpstr>Слайд 39</vt:lpstr>
      <vt:lpstr>Укрепление материально-технической базы</vt:lpstr>
      <vt:lpstr>Укрепление материально-технической базы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Сокольникова Светлана Алексеевна</dc:creator>
  <cp:lastModifiedBy>45</cp:lastModifiedBy>
  <cp:revision>158</cp:revision>
  <dcterms:created xsi:type="dcterms:W3CDTF">2019-08-14T06:55:03Z</dcterms:created>
  <dcterms:modified xsi:type="dcterms:W3CDTF">2020-08-30T11:02:05Z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2018-08-28T00:00:00Z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2019-08-14T00:00:00Z</vt:filetime>
  </property>
</Properties>
</file>